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28" r:id="rId1"/>
  </p:sldMasterIdLst>
  <p:notesMasterIdLst>
    <p:notesMasterId r:id="rId18"/>
  </p:notesMasterIdLst>
  <p:handoutMasterIdLst>
    <p:handoutMasterId r:id="rId19"/>
  </p:handoutMasterIdLst>
  <p:sldIdLst>
    <p:sldId id="313" r:id="rId2"/>
    <p:sldId id="352" r:id="rId3"/>
    <p:sldId id="388" r:id="rId4"/>
    <p:sldId id="384" r:id="rId5"/>
    <p:sldId id="379" r:id="rId6"/>
    <p:sldId id="380" r:id="rId7"/>
    <p:sldId id="362" r:id="rId8"/>
    <p:sldId id="389" r:id="rId9"/>
    <p:sldId id="386" r:id="rId10"/>
    <p:sldId id="364" r:id="rId11"/>
    <p:sldId id="390" r:id="rId12"/>
    <p:sldId id="375" r:id="rId13"/>
    <p:sldId id="387" r:id="rId14"/>
    <p:sldId id="366" r:id="rId15"/>
    <p:sldId id="367" r:id="rId16"/>
    <p:sldId id="369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9196F"/>
    <a:srgbClr val="336600"/>
    <a:srgbClr val="EDE3A5"/>
    <a:srgbClr val="6699FF"/>
    <a:srgbClr val="7A261C"/>
    <a:srgbClr val="043D9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73675" autoAdjust="0"/>
  </p:normalViewPr>
  <p:slideViewPr>
    <p:cSldViewPr>
      <p:cViewPr>
        <p:scale>
          <a:sx n="53" d="100"/>
          <a:sy n="53" d="100"/>
        </p:scale>
        <p:origin x="-169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>
      <p:cViewPr>
        <p:scale>
          <a:sx n="90" d="100"/>
          <a:sy n="90" d="100"/>
        </p:scale>
        <p:origin x="-2298" y="6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2DFBEC-8429-4AF3-A8FF-6686089A1994}" type="datetimeFigureOut">
              <a:rPr lang="en-US"/>
              <a:pPr>
                <a:defRPr/>
              </a:pPr>
              <a:t>8/23/2015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32E0E5-25AF-487C-B6EA-6543C943A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0372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B23F2F-D483-4DDC-B483-35FCE95EDCFE}" type="datetimeFigureOut">
              <a:rPr lang="en-US"/>
              <a:pPr>
                <a:defRPr/>
              </a:pPr>
              <a:t>8/23/2015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CAAE39-A595-47F6-B626-4265282AC3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2349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5995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4053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2353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0769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243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078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110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3171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091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358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0017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301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7A261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rgbClr val="19196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47" y="304800"/>
            <a:ext cx="3032570" cy="1261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2139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6086246"/>
            <a:ext cx="1676400" cy="6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1328"/>
            <a:ext cx="8077200" cy="4525963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 rtlCol="0"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578812-EED8-45CC-A5EF-6D60950D6486}" type="datetime1">
              <a:rPr lang="en-US"/>
              <a:pPr>
                <a:defRPr/>
              </a:pPr>
              <a:t>8/23/2015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49B99E-7CD1-49DB-88AB-7D37F2CF6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6911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29D6A0E-33E1-4CA1-BBC2-1834949A167F}" type="datetime1">
              <a:rPr lang="en-US"/>
              <a:pPr>
                <a:defRPr/>
              </a:pPr>
              <a:t>8/23/2015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9BFA767-865D-439C-AA1F-33732A01CF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7A261C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rgbClr val="19196F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rgbClr val="19196F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rgbClr val="19196F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rgbClr val="19196F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rgbClr val="19196F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838200" y="2362200"/>
            <a:ext cx="7772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0" marR="64008" indent="0" algn="r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defRPr sz="2700" kern="1200">
                <a:solidFill>
                  <a:srgbClr val="19196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300" kern="1200">
                <a:solidFill>
                  <a:srgbClr val="19196F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None/>
              <a:defRPr sz="2100" kern="1200">
                <a:solidFill>
                  <a:srgbClr val="19196F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1900" kern="1200">
                <a:solidFill>
                  <a:srgbClr val="19196F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kern="1200">
                <a:solidFill>
                  <a:srgbClr val="19196F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600" b="1" dirty="0" smtClean="0">
                <a:cs typeface="Arabic Typesetting" pitchFamily="66" charset="-78"/>
              </a:rPr>
              <a:t>Session 2</a:t>
            </a:r>
          </a:p>
          <a:p>
            <a:r>
              <a:rPr lang="en-US" sz="2400" b="1" dirty="0" smtClean="0">
                <a:cs typeface="Arabic Typesetting" pitchFamily="66" charset="-78"/>
              </a:rPr>
              <a:t>Governance, Leadership, and Workforce</a:t>
            </a:r>
          </a:p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200" dirty="0" smtClean="0"/>
              <a:t>CLAS Training </a:t>
            </a:r>
            <a:br>
              <a:rPr lang="en-US" sz="2200" dirty="0" smtClean="0"/>
            </a:br>
            <a:r>
              <a:rPr lang="en-US" sz="2200" dirty="0" smtClean="0"/>
              <a:t>[ADD DATE]</a:t>
            </a:r>
          </a:p>
          <a:p>
            <a:r>
              <a:rPr lang="en-US" sz="2200" dirty="0" smtClean="0">
                <a:cs typeface="Arabic Typesetting" pitchFamily="66" charset="-78"/>
              </a:rPr>
              <a:t>[ADD PRESENTER NAME]</a:t>
            </a:r>
          </a:p>
          <a:p>
            <a:r>
              <a:rPr lang="en-US" sz="2200" dirty="0" smtClean="0">
                <a:cs typeface="Arabic Typesetting" pitchFamily="66" charset="-78"/>
              </a:rPr>
              <a:t>[ADD LOCATION NAME]</a:t>
            </a:r>
            <a:endParaRPr lang="en-US" sz="2000" dirty="0" smtClean="0"/>
          </a:p>
          <a:p>
            <a:pPr algn="ctr"/>
            <a:endParaRPr lang="en-US" sz="2000" b="1" dirty="0" smtClean="0">
              <a:cs typeface="Arabic Typesetting" pitchFamily="66" charset="-78"/>
            </a:endParaRPr>
          </a:p>
          <a:p>
            <a:pPr algn="ctr"/>
            <a:endParaRPr lang="en-US" sz="2200" b="1" dirty="0"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8895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525963"/>
          </a:xfrm>
        </p:spPr>
        <p:txBody>
          <a:bodyPr/>
          <a:lstStyle/>
          <a:p>
            <a:r>
              <a:rPr lang="en-US" sz="2300" dirty="0" smtClean="0"/>
              <a:t>Advertise job openings in multiple languages</a:t>
            </a:r>
          </a:p>
          <a:p>
            <a:r>
              <a:rPr lang="en-US" sz="2300" dirty="0" smtClean="0"/>
              <a:t>Develop relationships with schools, trade programs, and community organizations</a:t>
            </a:r>
          </a:p>
          <a:p>
            <a:r>
              <a:rPr lang="en-US" sz="2300" dirty="0" smtClean="0"/>
              <a:t>Provide continuing education, mentoring opportunities</a:t>
            </a:r>
          </a:p>
          <a:p>
            <a:r>
              <a:rPr lang="en-US" sz="2300" dirty="0" smtClean="0"/>
              <a:t>Promote diverse staff into decision making roles</a:t>
            </a:r>
            <a:endParaRPr lang="en-US" dirty="0"/>
          </a:p>
          <a:p>
            <a:r>
              <a:rPr lang="en-US" sz="2300" dirty="0" smtClean="0"/>
              <a:t>Recruit for competencies required for a job rather than specific types of experience</a:t>
            </a:r>
          </a:p>
          <a:p>
            <a:r>
              <a:rPr lang="en-US" sz="2300" dirty="0" smtClean="0"/>
              <a:t>Value international experience and cross-cultural experience</a:t>
            </a:r>
          </a:p>
          <a:p>
            <a:r>
              <a:rPr lang="en-US" sz="2300" dirty="0" smtClean="0"/>
              <a:t>Diversify your interview panel</a:t>
            </a:r>
          </a:p>
          <a:p>
            <a:r>
              <a:rPr lang="en-US" sz="2300" dirty="0" smtClean="0"/>
              <a:t>Hire people who will fill in what’s missing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Implementation Strategies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5102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Educate and train governance, leadership and workforce in </a:t>
            </a:r>
            <a:r>
              <a:rPr lang="en-US" dirty="0" err="1" smtClean="0"/>
              <a:t>CLAS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4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2" descr="\\DOHFLTUM01\Division\PCH\OAS\HPCS\OurWork\Projects\2014\ProjectRequests\CLASstandardsTrainingUpdate6May13\Photos\iStock_000031410004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4837722" cy="3219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09800"/>
            <a:ext cx="3124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336600"/>
                </a:solidFill>
                <a:latin typeface="+mn-lt"/>
              </a:rPr>
              <a:t>Fully implemented CLAS</a:t>
            </a:r>
            <a:endParaRPr lang="en-US" sz="2300" b="1" dirty="0">
              <a:solidFill>
                <a:srgbClr val="3366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1981200"/>
            <a:ext cx="3124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336600"/>
                </a:solidFill>
                <a:latin typeface="+mn-lt"/>
              </a:rPr>
              <a:t>Ongoing education and training </a:t>
            </a:r>
            <a:br>
              <a:rPr lang="en-US" sz="2300" b="1" dirty="0" smtClean="0">
                <a:solidFill>
                  <a:srgbClr val="336600"/>
                </a:solidFill>
                <a:latin typeface="+mn-lt"/>
              </a:rPr>
            </a:br>
            <a:r>
              <a:rPr lang="en-US" sz="2300" b="1" dirty="0" smtClean="0">
                <a:solidFill>
                  <a:srgbClr val="336600"/>
                </a:solidFill>
                <a:latin typeface="+mn-lt"/>
              </a:rPr>
              <a:t>for staff</a:t>
            </a:r>
            <a:endParaRPr lang="en-US" sz="2300" b="1" dirty="0">
              <a:solidFill>
                <a:srgbClr val="336600"/>
              </a:solidFill>
              <a:latin typeface="+mn-lt"/>
            </a:endParaRPr>
          </a:p>
        </p:txBody>
      </p:sp>
      <p:sp>
        <p:nvSpPr>
          <p:cNvPr id="7" name="Equal 6"/>
          <p:cNvSpPr/>
          <p:nvPr/>
        </p:nvSpPr>
        <p:spPr>
          <a:xfrm>
            <a:off x="3581400" y="1926341"/>
            <a:ext cx="2057400" cy="1219200"/>
          </a:xfrm>
          <a:prstGeom prst="mathEqual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5252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25886525"/>
              </p:ext>
            </p:extLst>
          </p:nvPr>
        </p:nvGraphicFramePr>
        <p:xfrm>
          <a:off x="609600" y="1447800"/>
          <a:ext cx="7696200" cy="3733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/>
                <a:gridCol w="3848100"/>
              </a:tblGrid>
              <a:tr h="47238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Example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Trainings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9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 topic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96F"/>
                    </a:solidFill>
                  </a:tcPr>
                </a:tc>
              </a:tr>
              <a:tr h="81535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All employees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Cultural</a:t>
                      </a:r>
                      <a:r>
                        <a:rPr lang="en-US" baseline="0" dirty="0" smtClean="0"/>
                        <a:t> differences in the worksite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535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Customer</a:t>
                      </a:r>
                      <a:r>
                        <a:rPr lang="en-US" b="1" baseline="0" dirty="0" smtClean="0"/>
                        <a:t> service, frontline employees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effecting with interpreter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services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535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Leadership, management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 of laws that support </a:t>
                      </a:r>
                      <a:r>
                        <a:rPr lang="en-US" dirty="0" err="1" smtClean="0"/>
                        <a:t>CLAS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535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Human</a:t>
                      </a:r>
                      <a:r>
                        <a:rPr lang="en-US" b="1" baseline="0" dirty="0" smtClean="0"/>
                        <a:t> resources staff, hiring managers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Implicit bias</a:t>
                      </a:r>
                      <a:r>
                        <a:rPr lang="en-US" baseline="0" dirty="0" smtClean="0"/>
                        <a:t> awareness and hiring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320013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Incorporate </a:t>
            </a:r>
            <a:r>
              <a:rPr lang="en-US" dirty="0" err="1" smtClean="0"/>
              <a:t>CLAS</a:t>
            </a:r>
            <a:r>
              <a:rPr lang="en-US" dirty="0" smtClean="0"/>
              <a:t> training and goals into staff evaluations and performance development plans</a:t>
            </a:r>
          </a:p>
          <a:p>
            <a:r>
              <a:rPr lang="en-US" dirty="0" smtClean="0"/>
              <a:t>Schedule regular formal and informal training sessions</a:t>
            </a:r>
          </a:p>
          <a:p>
            <a:r>
              <a:rPr lang="en-US" dirty="0" smtClean="0"/>
              <a:t>Take advantage of existing webinars</a:t>
            </a:r>
          </a:p>
          <a:p>
            <a:r>
              <a:rPr lang="en-US" dirty="0" smtClean="0"/>
              <a:t>Get community feedback on cultural competency trainings</a:t>
            </a:r>
          </a:p>
          <a:p>
            <a:r>
              <a:rPr lang="en-US" dirty="0" smtClean="0"/>
              <a:t>Integrate </a:t>
            </a:r>
            <a:r>
              <a:rPr lang="en-US" dirty="0" err="1" smtClean="0"/>
              <a:t>CLAS</a:t>
            </a:r>
            <a:r>
              <a:rPr lang="en-US" dirty="0" smtClean="0"/>
              <a:t> discussions into staff meetings and retreats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Implementation Strategies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1435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122" name="Picture 2" descr="\\DOHFLTUM01\Division\PCH\OAS\HPCS\OurWork\Projects\2014\ProjectRequests\CLASstandardsTrainingUpdate6May13\Photos\iStock_000032635732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086600" cy="5314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580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Thank you!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0584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300" dirty="0" smtClean="0"/>
              <a:t>Explain the importance of engaging leadership in CLAS adoption and implementation</a:t>
            </a:r>
          </a:p>
          <a:p>
            <a:r>
              <a:rPr lang="en-US" altLang="en-US" sz="2300" dirty="0" smtClean="0"/>
              <a:t>Describe three strategies to build a diverse workforce</a:t>
            </a:r>
          </a:p>
          <a:p>
            <a:r>
              <a:rPr lang="en-US" altLang="en-US" sz="2300" dirty="0" smtClean="0"/>
              <a:t>List two benefits to a diverse workforce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Learning Objectives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2112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Advance and sustain governance and leadership that promotes </a:t>
            </a:r>
            <a:r>
              <a:rPr lang="en-US" dirty="0" err="1" smtClean="0"/>
              <a:t>CLAS</a:t>
            </a:r>
            <a:r>
              <a:rPr lang="en-US" dirty="0" smtClean="0"/>
              <a:t> and health equity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2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2" descr="\\DOHFLTUM01\Division\PCH\OAS\HPCS\OurWork\Projects\2014\ProjectRequests\CLASstandardsTrainingUpdate6May13\Photos\iStock_000020264203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35567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2300" dirty="0" smtClean="0"/>
              <a:t>What </a:t>
            </a:r>
            <a:r>
              <a:rPr lang="en-US" sz="2300" dirty="0"/>
              <a:t>does your </a:t>
            </a:r>
            <a:r>
              <a:rPr lang="en-US" sz="2300" dirty="0" smtClean="0"/>
              <a:t>organization do </a:t>
            </a:r>
            <a:r>
              <a:rPr lang="en-US" sz="2300" dirty="0"/>
              <a:t>at the leadership level that promotes CLAS or health equity?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300" dirty="0"/>
              <a:t>What policies, procedures, or processes about language access does your </a:t>
            </a:r>
            <a:r>
              <a:rPr lang="en-US" sz="2300" dirty="0" smtClean="0"/>
              <a:t>organization have</a:t>
            </a:r>
            <a:r>
              <a:rPr lang="en-US" sz="2300" dirty="0"/>
              <a:t>?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300" dirty="0"/>
              <a:t>Does your program set aside funds to support CLAS and health equity?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Large Group Discussion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9097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300" dirty="0" smtClean="0"/>
              <a:t>Determine whether the organization’s culture will embody CLAS</a:t>
            </a:r>
          </a:p>
          <a:p>
            <a:r>
              <a:rPr lang="fr-BE" sz="2300" dirty="0" smtClean="0"/>
              <a:t>Diverse leadership predicts </a:t>
            </a:r>
            <a:br>
              <a:rPr lang="fr-BE" sz="2300" dirty="0" smtClean="0"/>
            </a:br>
            <a:r>
              <a:rPr lang="fr-BE" sz="2300" dirty="0" smtClean="0"/>
              <a:t>CLAS adherence</a:t>
            </a:r>
          </a:p>
          <a:p>
            <a:r>
              <a:rPr lang="fr-BE" sz="2300" dirty="0" smtClean="0"/>
              <a:t>Engaging leadership is a key </a:t>
            </a:r>
            <a:br>
              <a:rPr lang="fr-BE" sz="2300" dirty="0" smtClean="0"/>
            </a:br>
            <a:r>
              <a:rPr lang="fr-BE" sz="2300" dirty="0" smtClean="0"/>
              <a:t>strategy in embedding CLAS </a:t>
            </a:r>
            <a:br>
              <a:rPr lang="fr-BE" sz="2300" dirty="0" smtClean="0"/>
            </a:br>
            <a:r>
              <a:rPr lang="fr-BE" sz="2300" dirty="0" smtClean="0"/>
              <a:t>within an organization</a:t>
            </a:r>
            <a:endParaRPr lang="fr-BE" sz="23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 smtClean="0"/>
              <a:t>Leadership’s Role</a:t>
            </a:r>
            <a:endParaRPr lang="fr-BE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 descr="\\DOHFLTUM01\Division\PCH\OAS\HPCS\OurWork\Projects\2014\ProjectRequests\CLASstandardsTrainingUpdate6May13\Photos\iStock_000025830858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2358642" cy="3533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897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06343" y="304800"/>
            <a:ext cx="5575543" cy="5715000"/>
            <a:chOff x="1905000" y="304800"/>
            <a:chExt cx="4886326" cy="49911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04800"/>
              <a:ext cx="4886325" cy="222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94" r="1"/>
            <a:stretch/>
          </p:blipFill>
          <p:spPr bwMode="auto">
            <a:xfrm>
              <a:off x="1905000" y="2533650"/>
              <a:ext cx="4886325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76" r="1876"/>
            <a:stretch/>
          </p:blipFill>
          <p:spPr bwMode="auto">
            <a:xfrm>
              <a:off x="1905000" y="3810000"/>
              <a:ext cx="4886326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419725"/>
            <a:ext cx="2162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02483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 smtClean="0"/>
              <a:t>Sustain an environment of cultural competency</a:t>
            </a:r>
          </a:p>
          <a:p>
            <a:r>
              <a:rPr lang="en-US" sz="2300" dirty="0" smtClean="0"/>
              <a:t>Identify champions in the agency</a:t>
            </a:r>
          </a:p>
          <a:p>
            <a:r>
              <a:rPr lang="en-US" sz="2300" dirty="0" smtClean="0"/>
              <a:t>Commit to cultural competency in mission and vision statements</a:t>
            </a:r>
          </a:p>
          <a:p>
            <a:r>
              <a:rPr lang="en-US" sz="2300" dirty="0" smtClean="0"/>
              <a:t>Recruit and retain a diverse workforce and leadership</a:t>
            </a:r>
          </a:p>
          <a:p>
            <a:r>
              <a:rPr lang="en-US" sz="2300" dirty="0" smtClean="0"/>
              <a:t>Create policies and systems to support CLAS</a:t>
            </a:r>
          </a:p>
          <a:p>
            <a:r>
              <a:rPr lang="en-US" sz="2300" dirty="0" smtClean="0"/>
              <a:t>Allocate resources to achieve </a:t>
            </a:r>
            <a:r>
              <a:rPr lang="en-US" sz="2300" dirty="0" err="1" smtClean="0"/>
              <a:t>CLAS</a:t>
            </a:r>
            <a:endParaRPr lang="en-US" sz="2300" dirty="0" smtClean="0"/>
          </a:p>
          <a:p>
            <a:r>
              <a:rPr lang="en-US" sz="2300" dirty="0" smtClean="0"/>
              <a:t>Integrate </a:t>
            </a:r>
            <a:r>
              <a:rPr lang="en-US" sz="2300" dirty="0" err="1" smtClean="0"/>
              <a:t>CLAS</a:t>
            </a:r>
            <a:r>
              <a:rPr lang="en-US" sz="2300" dirty="0" smtClean="0"/>
              <a:t> into strategic and operational plans</a:t>
            </a:r>
            <a:endParaRPr lang="en-U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Implementation Strategies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276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Recruit, promote, and support a culturally and linguistically diverse governance leadership and workforce that are responsive to the population in the service area.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3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2" descr="\\DOHFLTUM01\Division\PCH\OAS\HPCS\OurWork\Projects\2014\ProjectRequests\CLASstandardsTrainingUpdate6May13\Photos\iStock_000020261879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438" y="3352800"/>
            <a:ext cx="4297562" cy="2438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well does your </a:t>
            </a:r>
            <a:r>
              <a:rPr lang="en-US" dirty="0" smtClean="0"/>
              <a:t>organization reflect </a:t>
            </a:r>
            <a:r>
              <a:rPr lang="en-US" dirty="0"/>
              <a:t>the diversity of Washington State?</a:t>
            </a:r>
          </a:p>
          <a:p>
            <a:r>
              <a:rPr lang="en-US" dirty="0"/>
              <a:t>Does your program require and/or provide cultural competence training for staff?</a:t>
            </a:r>
          </a:p>
          <a:p>
            <a:r>
              <a:rPr lang="en-US" dirty="0"/>
              <a:t>Does your recruitment and hiring practices specifically strive for diversity and inclusion? If so what does this look like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are the benefits of a diverse workforce?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Small group discussion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383676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8855</TotalTime>
  <Words>441</Words>
  <Application>Microsoft Office PowerPoint</Application>
  <PresentationFormat>On-screen Show (4:3)</PresentationFormat>
  <Paragraphs>97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Slide 0</vt:lpstr>
      <vt:lpstr>Learning Objectives</vt:lpstr>
      <vt:lpstr>Standard 2</vt:lpstr>
      <vt:lpstr>Large Group Discussion</vt:lpstr>
      <vt:lpstr>Leadership’s Role</vt:lpstr>
      <vt:lpstr>Slide 5</vt:lpstr>
      <vt:lpstr>Implementation Strategies</vt:lpstr>
      <vt:lpstr>Standard 3</vt:lpstr>
      <vt:lpstr>Small group discussion</vt:lpstr>
      <vt:lpstr>Implementation Strategies</vt:lpstr>
      <vt:lpstr>Standard 4</vt:lpstr>
      <vt:lpstr>Slide 11</vt:lpstr>
      <vt:lpstr>Slide 12</vt:lpstr>
      <vt:lpstr>Implementation Strategies</vt:lpstr>
      <vt:lpstr>Slide 14</vt:lpstr>
      <vt:lpstr>Thank you!</vt:lpstr>
    </vt:vector>
  </TitlesOfParts>
  <Company>Washington State Board of 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Board of Health</dc:title>
  <dc:creator>Washington State Board of Health</dc:creator>
  <cp:lastModifiedBy>Katie</cp:lastModifiedBy>
  <cp:revision>534</cp:revision>
  <cp:lastPrinted>2014-07-26T02:10:50Z</cp:lastPrinted>
  <dcterms:created xsi:type="dcterms:W3CDTF">2009-01-09T17:36:57Z</dcterms:created>
  <dcterms:modified xsi:type="dcterms:W3CDTF">2015-08-24T05:00:07Z</dcterms:modified>
</cp:coreProperties>
</file>