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28" r:id="rId1"/>
  </p:sldMasterIdLst>
  <p:notesMasterIdLst>
    <p:notesMasterId r:id="rId32"/>
  </p:notesMasterIdLst>
  <p:handoutMasterIdLst>
    <p:handoutMasterId r:id="rId33"/>
  </p:handoutMasterIdLst>
  <p:sldIdLst>
    <p:sldId id="313" r:id="rId2"/>
    <p:sldId id="383" r:id="rId3"/>
    <p:sldId id="370" r:id="rId4"/>
    <p:sldId id="377" r:id="rId5"/>
    <p:sldId id="410" r:id="rId6"/>
    <p:sldId id="351" r:id="rId7"/>
    <p:sldId id="353" r:id="rId8"/>
    <p:sldId id="409" r:id="rId9"/>
    <p:sldId id="411" r:id="rId10"/>
    <p:sldId id="359" r:id="rId11"/>
    <p:sldId id="362" r:id="rId12"/>
    <p:sldId id="361" r:id="rId13"/>
    <p:sldId id="363" r:id="rId14"/>
    <p:sldId id="364" r:id="rId15"/>
    <p:sldId id="365" r:id="rId16"/>
    <p:sldId id="394" r:id="rId17"/>
    <p:sldId id="395" r:id="rId18"/>
    <p:sldId id="407" r:id="rId19"/>
    <p:sldId id="360" r:id="rId20"/>
    <p:sldId id="412" r:id="rId21"/>
    <p:sldId id="372" r:id="rId22"/>
    <p:sldId id="413" r:id="rId23"/>
    <p:sldId id="366" r:id="rId24"/>
    <p:sldId id="371" r:id="rId25"/>
    <p:sldId id="376" r:id="rId26"/>
    <p:sldId id="414" r:id="rId27"/>
    <p:sldId id="387" r:id="rId28"/>
    <p:sldId id="388" r:id="rId29"/>
    <p:sldId id="392" r:id="rId30"/>
    <p:sldId id="408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00"/>
    <a:srgbClr val="7A261C"/>
    <a:srgbClr val="19196F"/>
    <a:srgbClr val="EDE3A5"/>
    <a:srgbClr val="6699FF"/>
    <a:srgbClr val="043D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9" autoAdjust="0"/>
    <p:restoredTop sz="62748" autoAdjust="0"/>
  </p:normalViewPr>
  <p:slideViewPr>
    <p:cSldViewPr>
      <p:cViewPr>
        <p:scale>
          <a:sx n="60" d="100"/>
          <a:sy n="6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>
      <p:cViewPr>
        <p:scale>
          <a:sx n="90" d="100"/>
          <a:sy n="90" d="100"/>
        </p:scale>
        <p:origin x="-2298" y="6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2DFBEC-8429-4AF3-A8FF-6686089A1994}" type="datetimeFigureOut">
              <a:rPr lang="en-US"/>
              <a:pPr>
                <a:defRPr/>
              </a:pPr>
              <a:t>8/23/2015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32E0E5-25AF-487C-B6EA-6543C943A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0372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B23F2F-D483-4DDC-B483-35FCE95EDCFE}" type="datetimeFigureOut">
              <a:rPr lang="en-US"/>
              <a:pPr>
                <a:defRPr/>
              </a:pPr>
              <a:t>8/23/2015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CAAE39-A595-47F6-B626-4265282AC3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2349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5850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2452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6247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9606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9859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7871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4137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9013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2050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59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7584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9155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3982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4318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4750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72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741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644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746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7307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6186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799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12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7A261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rgbClr val="19196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47" y="304800"/>
            <a:ext cx="3032570" cy="1261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2139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6086246"/>
            <a:ext cx="1676400" cy="6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4525963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578812-EED8-45CC-A5EF-6D60950D6486}" type="datetime1">
              <a:rPr lang="en-US"/>
              <a:pPr>
                <a:defRPr/>
              </a:pPr>
              <a:t>8/23/2015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9B99E-7CD1-49DB-88AB-7D37F2CF6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6911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29D6A0E-33E1-4CA1-BBC2-1834949A167F}" type="datetime1">
              <a:rPr lang="en-US"/>
              <a:pPr>
                <a:defRPr/>
              </a:pPr>
              <a:t>8/23/2015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9BFA767-865D-439C-AA1F-33732A01C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7A261C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rgbClr val="19196F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rgbClr val="19196F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rgbClr val="19196F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rgbClr val="19196F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rgbClr val="19196F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62200"/>
            <a:ext cx="7772400" cy="3505200"/>
          </a:xfrm>
        </p:spPr>
        <p:txBody>
          <a:bodyPr/>
          <a:lstStyle/>
          <a:p>
            <a:r>
              <a:rPr lang="en-US" sz="3600" b="1" dirty="0" smtClean="0">
                <a:cs typeface="Arabic Typesetting" pitchFamily="66" charset="-78"/>
              </a:rPr>
              <a:t>Session 3</a:t>
            </a:r>
          </a:p>
          <a:p>
            <a:r>
              <a:rPr lang="en-US" sz="2400" b="1" dirty="0" smtClean="0">
                <a:cs typeface="Arabic Typesetting" pitchFamily="66" charset="-78"/>
              </a:rPr>
              <a:t>Communication and Language Assistance</a:t>
            </a:r>
          </a:p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200" dirty="0" smtClean="0"/>
              <a:t>CLAS </a:t>
            </a:r>
            <a:r>
              <a:rPr lang="en-US" sz="2200" dirty="0"/>
              <a:t>Training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[ADD DATE}</a:t>
            </a:r>
          </a:p>
          <a:p>
            <a:r>
              <a:rPr lang="en-US" sz="2200" dirty="0" smtClean="0"/>
              <a:t>[ADD PRESENTER NAME]</a:t>
            </a:r>
          </a:p>
          <a:p>
            <a:r>
              <a:rPr lang="en-US" sz="2200" dirty="0" smtClean="0"/>
              <a:t>[ADD ORGANIZATION NAME]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708895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</a:t>
            </a:r>
            <a:r>
              <a:rPr lang="en-US" dirty="0" smtClean="0"/>
              <a:t>are </a:t>
            </a:r>
            <a:r>
              <a:rPr lang="en-US" dirty="0"/>
              <a:t>two of the most commonly reported barriers that individuals with limited English proficiency </a:t>
            </a:r>
            <a:r>
              <a:rPr lang="en-US" dirty="0" smtClean="0"/>
              <a:t>experience?</a:t>
            </a:r>
          </a:p>
          <a:p>
            <a:pPr marL="109537" indent="0">
              <a:buNone/>
            </a:pPr>
            <a:endParaRPr lang="en-US" dirty="0" smtClean="0"/>
          </a:p>
          <a:p>
            <a:pPr marL="849313" lvl="1" indent="-457200">
              <a:buFont typeface="+mj-lt"/>
              <a:buAutoNum type="arabicPeriod"/>
            </a:pPr>
            <a:r>
              <a:rPr lang="en-US" dirty="0">
                <a:solidFill>
                  <a:srgbClr val="336600"/>
                </a:solidFill>
              </a:rPr>
              <a:t>Lack of availability of language </a:t>
            </a:r>
            <a:r>
              <a:rPr lang="en-US" dirty="0" smtClean="0">
                <a:solidFill>
                  <a:srgbClr val="336600"/>
                </a:solidFill>
              </a:rPr>
              <a:t>services</a:t>
            </a:r>
          </a:p>
          <a:p>
            <a:pPr marL="849313" lvl="1" indent="-457200">
              <a:buFont typeface="+mj-lt"/>
              <a:buAutoNum type="arabicPeriod"/>
            </a:pPr>
            <a:endParaRPr lang="en-US" dirty="0" smtClean="0">
              <a:solidFill>
                <a:srgbClr val="336600"/>
              </a:solidFill>
            </a:endParaRPr>
          </a:p>
          <a:p>
            <a:pPr marL="849313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336600"/>
                </a:solidFill>
              </a:rPr>
              <a:t>Lack </a:t>
            </a:r>
            <a:r>
              <a:rPr lang="en-US" dirty="0">
                <a:solidFill>
                  <a:srgbClr val="336600"/>
                </a:solidFill>
              </a:rPr>
              <a:t>of awareness that such services exist</a:t>
            </a:r>
          </a:p>
          <a:p>
            <a:pPr marL="849313" lvl="1" indent="-457200">
              <a:buFont typeface="+mj-lt"/>
              <a:buAutoNum type="arabicPeriod"/>
            </a:pPr>
            <a:endParaRPr lang="en-US" dirty="0"/>
          </a:p>
          <a:p>
            <a:pPr marL="849313" lvl="1" indent="-457200">
              <a:buFont typeface="+mj-lt"/>
              <a:buAutoNum type="arabicPeriod"/>
            </a:pPr>
            <a:endParaRPr lang="en-US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8338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000" dirty="0" smtClean="0"/>
              <a:t>The Lower Valley Medical Center serves a diverse population. About 30% of their patients speak Spanish, 10% speak Russian, and 5% speak Cambodian. The Center providers were having difficulty communicating important health information to their patients—often relying on the patient’s family member (usually a child) to interpret. </a:t>
            </a:r>
          </a:p>
          <a:p>
            <a:pPr marL="109537" indent="0">
              <a:buNone/>
            </a:pPr>
            <a:endParaRPr lang="en-US" sz="2000" dirty="0"/>
          </a:p>
          <a:p>
            <a:pPr marL="109537" indent="0">
              <a:buNone/>
            </a:pPr>
            <a:r>
              <a:rPr lang="en-US" sz="2000" dirty="0" smtClean="0"/>
              <a:t>The providers approached their Executive Director for a solution. The Center signed a contract with a language line and hired a bi-lingual medical assistant (English/Spanish). </a:t>
            </a:r>
          </a:p>
          <a:p>
            <a:pPr marL="109537" indent="0">
              <a:buNone/>
            </a:pPr>
            <a:endParaRPr lang="en-US" sz="2000" dirty="0"/>
          </a:p>
          <a:p>
            <a:pPr marL="109537" indent="0">
              <a:buNone/>
            </a:pPr>
            <a:r>
              <a:rPr lang="en-US" sz="2000" b="1" dirty="0" smtClean="0"/>
              <a:t>What can the center do to let their patients know that these language services exist?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5862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content and language of notices</a:t>
            </a:r>
          </a:p>
          <a:p>
            <a:r>
              <a:rPr lang="en-US" dirty="0" smtClean="0"/>
              <a:t>Decide how to communicate or provide notice to individuals</a:t>
            </a:r>
          </a:p>
          <a:p>
            <a:r>
              <a:rPr lang="en-US" dirty="0" smtClean="0"/>
              <a:t>Decide where to provide notice to individuals about the availability of assistance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7465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communication </a:t>
            </a:r>
            <a:r>
              <a:rPr lang="en-US" b="1" dirty="0" smtClean="0"/>
              <a:t>should: </a:t>
            </a:r>
          </a:p>
          <a:p>
            <a:r>
              <a:rPr lang="en-US" dirty="0" smtClean="0"/>
              <a:t>Clearly </a:t>
            </a:r>
            <a:r>
              <a:rPr lang="en-US" dirty="0"/>
              <a:t>state that the language assistance is provided free of </a:t>
            </a:r>
            <a:r>
              <a:rPr lang="en-US" dirty="0" smtClean="0"/>
              <a:t>charge</a:t>
            </a:r>
            <a:endParaRPr lang="en-US" dirty="0"/>
          </a:p>
          <a:p>
            <a:r>
              <a:rPr lang="en-US" dirty="0" smtClean="0"/>
              <a:t>Be easy </a:t>
            </a:r>
            <a:r>
              <a:rPr lang="en-US" dirty="0"/>
              <a:t>to understand at a low literacy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Include what </a:t>
            </a:r>
            <a:r>
              <a:rPr lang="en-US" dirty="0"/>
              <a:t>assistance is </a:t>
            </a:r>
            <a:r>
              <a:rPr lang="en-US" dirty="0" smtClean="0"/>
              <a:t>available</a:t>
            </a:r>
            <a:endParaRPr lang="en-US" dirty="0"/>
          </a:p>
          <a:p>
            <a:pPr lvl="1"/>
            <a:r>
              <a:rPr lang="en-US" dirty="0"/>
              <a:t>In what languages?</a:t>
            </a:r>
          </a:p>
          <a:p>
            <a:pPr lvl="1"/>
            <a:r>
              <a:rPr lang="en-US" dirty="0"/>
              <a:t>Who are these services available for?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write the notice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718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 smtClean="0"/>
              <a:t>Ways to inform individuals:</a:t>
            </a:r>
          </a:p>
          <a:p>
            <a:pPr marL="457200" indent="-457200"/>
            <a:r>
              <a:rPr lang="en-US" dirty="0" smtClean="0"/>
              <a:t>Signage</a:t>
            </a:r>
            <a:r>
              <a:rPr lang="en-US" dirty="0"/>
              <a:t>, materials, </a:t>
            </a:r>
            <a:r>
              <a:rPr lang="en-US" dirty="0" smtClean="0"/>
              <a:t>multimedia</a:t>
            </a:r>
          </a:p>
          <a:p>
            <a:pPr marL="457200" indent="-457200"/>
            <a:r>
              <a:rPr lang="en-US" dirty="0" smtClean="0"/>
              <a:t>Cultural mediation</a:t>
            </a:r>
          </a:p>
          <a:p>
            <a:pPr marL="457200" indent="-457200"/>
            <a:r>
              <a:rPr lang="en-US" dirty="0" smtClean="0"/>
              <a:t>Community outreach</a:t>
            </a:r>
          </a:p>
          <a:p>
            <a:pPr marL="457200" indent="-457200"/>
            <a:r>
              <a:rPr lang="en-US" dirty="0" smtClean="0"/>
              <a:t>Initial </a:t>
            </a:r>
            <a:r>
              <a:rPr lang="en-US" dirty="0"/>
              <a:t>point of </a:t>
            </a:r>
            <a:r>
              <a:rPr lang="en-US" dirty="0" smtClean="0"/>
              <a:t>contact</a:t>
            </a:r>
          </a:p>
          <a:p>
            <a:pPr marL="457200" indent="-457200"/>
            <a:r>
              <a:rPr lang="en-US" dirty="0" smtClean="0"/>
              <a:t>Non-English Media</a:t>
            </a:r>
          </a:p>
          <a:p>
            <a:pPr marL="457200" indent="-457200"/>
            <a:r>
              <a:rPr lang="en-US" dirty="0" smtClean="0"/>
              <a:t>Web</a:t>
            </a:r>
          </a:p>
          <a:p>
            <a:pPr marL="457200" indent="-457200"/>
            <a:r>
              <a:rPr lang="en-US" dirty="0" smtClean="0"/>
              <a:t>Phone message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communicate the notice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9177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b="1" dirty="0" smtClean="0"/>
              <a:t>Places to consider:</a:t>
            </a:r>
          </a:p>
          <a:p>
            <a:r>
              <a:rPr lang="en-US" dirty="0" smtClean="0"/>
              <a:t>Points of entry or intake</a:t>
            </a:r>
          </a:p>
          <a:p>
            <a:pPr lvl="1"/>
            <a:r>
              <a:rPr lang="en-US" dirty="0" smtClean="0"/>
              <a:t>Front desks</a:t>
            </a:r>
          </a:p>
          <a:p>
            <a:pPr lvl="1"/>
            <a:r>
              <a:rPr lang="en-US" dirty="0" smtClean="0"/>
              <a:t>Lobby, waiting area</a:t>
            </a:r>
          </a:p>
          <a:p>
            <a:r>
              <a:rPr lang="en-US" dirty="0" smtClean="0"/>
              <a:t>Areas of service</a:t>
            </a:r>
          </a:p>
          <a:p>
            <a:pPr lvl="1"/>
            <a:r>
              <a:rPr lang="en-US" dirty="0" smtClean="0"/>
              <a:t>Exam, meeting rooms</a:t>
            </a:r>
          </a:p>
          <a:p>
            <a:r>
              <a:rPr lang="en-US" dirty="0" smtClean="0"/>
              <a:t>Common contact points</a:t>
            </a:r>
          </a:p>
          <a:p>
            <a:pPr lvl="1"/>
            <a:r>
              <a:rPr lang="en-US" dirty="0" smtClean="0"/>
              <a:t>Web landing page</a:t>
            </a:r>
          </a:p>
          <a:p>
            <a:pPr lvl="1"/>
            <a:r>
              <a:rPr lang="en-US" dirty="0" smtClean="0"/>
              <a:t>On-hold message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provide the notice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69" t="8468" r="32267" b="5012"/>
          <a:stretch/>
        </p:blipFill>
        <p:spPr bwMode="auto">
          <a:xfrm>
            <a:off x="5375144" y="1600200"/>
            <a:ext cx="331165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8640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33488"/>
            <a:ext cx="7715250" cy="4391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0505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223963"/>
            <a:ext cx="7696200" cy="441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8544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58" t="11049" r="3568" b="5191"/>
          <a:stretch/>
        </p:blipFill>
        <p:spPr bwMode="auto">
          <a:xfrm>
            <a:off x="685800" y="1066800"/>
            <a:ext cx="7605641" cy="432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415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5486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SMALL GROUP DISCUSSION: </a:t>
            </a:r>
            <a:br>
              <a:rPr lang="en-US" sz="2800" dirty="0" smtClean="0"/>
            </a:br>
            <a:r>
              <a:rPr lang="en-US" sz="2800" b="0" dirty="0" smtClean="0"/>
              <a:t>How will the Lower Valley Medical Center know their language assistance is effective?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5492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Review</a:t>
            </a:r>
          </a:p>
          <a:p>
            <a:pPr lvl="1"/>
            <a:r>
              <a:rPr lang="en-US" u="sng" dirty="0" smtClean="0"/>
              <a:t>Principal Standard:</a:t>
            </a:r>
            <a:r>
              <a:rPr lang="en-US" dirty="0" smtClean="0"/>
              <a:t> Provide effective, equitable, understandable, and respectful quality care and services that are responsive to diverse cultural health beliefs and practices, preferred languages, health literacy, and other communication needs.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8006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Ensure the competence of individuals providing language assistance.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7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2" descr="\\DOHFLTUM01\Division\PCH\OAS\HPCS\OurWork\Projects\2014\ProjectRequests\CLASstandardsTrainingUpdate6May13\Photos\iStock_000002973693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77" y="2895600"/>
            <a:ext cx="4379713" cy="291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3657600" cy="438607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English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translation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648200" y="1295400"/>
            <a:ext cx="3657600" cy="438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r>
              <a:rPr lang="en-US" dirty="0" smtClean="0"/>
              <a:t>Arabic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22" y="1981200"/>
            <a:ext cx="3419578" cy="217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71999" y="4191000"/>
            <a:ext cx="41148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r>
              <a:rPr lang="en-US" i="1" dirty="0" smtClean="0"/>
              <a:t>“It’s possible for me to </a:t>
            </a:r>
            <a:br>
              <a:rPr lang="en-US" i="1" dirty="0" smtClean="0"/>
            </a:br>
            <a:r>
              <a:rPr lang="en-US" i="1" dirty="0" smtClean="0"/>
              <a:t>eat eating fingers”</a:t>
            </a:r>
          </a:p>
          <a:p>
            <a:pPr marL="109537" indent="0">
              <a:buFont typeface="Wingdings 3" pitchFamily="18" charset="2"/>
              <a:buNone/>
            </a:pPr>
            <a:endParaRPr lang="en-US" sz="800" i="1" dirty="0" smtClean="0"/>
          </a:p>
          <a:p>
            <a:pPr marL="109537" indent="0">
              <a:buFont typeface="Wingdings 3" pitchFamily="18" charset="2"/>
              <a:buNone/>
            </a:pPr>
            <a:r>
              <a:rPr lang="en-US" i="1" dirty="0" smtClean="0"/>
              <a:t>*Eating with left hand</a:t>
            </a:r>
            <a:endParaRPr lang="en-US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4" r="6152" b="2728"/>
          <a:stretch/>
        </p:blipFill>
        <p:spPr bwMode="auto">
          <a:xfrm>
            <a:off x="4648200" y="1981200"/>
            <a:ext cx="3401291" cy="217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0254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LARGE GROUP DISCUSSION: </a:t>
            </a:r>
          </a:p>
          <a:p>
            <a:pPr lvl="1"/>
            <a:r>
              <a:rPr lang="en-US" dirty="0" smtClean="0"/>
              <a:t>When is competent interpretation most critical? </a:t>
            </a:r>
          </a:p>
          <a:p>
            <a:pPr lvl="1"/>
            <a:r>
              <a:rPr lang="en-US" dirty="0" smtClean="0"/>
              <a:t>Which services in your organization are most critical? </a:t>
            </a:r>
          </a:p>
          <a:p>
            <a:pPr lvl="1"/>
            <a:r>
              <a:rPr lang="en-US" dirty="0" smtClean="0"/>
              <a:t>Is it ever appropriate to use a child as an interpreter?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interpretation example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accurate and effective communication </a:t>
            </a:r>
          </a:p>
          <a:p>
            <a:r>
              <a:rPr lang="en-US" dirty="0" smtClean="0"/>
              <a:t>Reduce misunderstanding and dissatisfaction</a:t>
            </a:r>
          </a:p>
          <a:p>
            <a:r>
              <a:rPr lang="en-US" dirty="0" smtClean="0"/>
              <a:t>Empower individuals to negotiate and advocate for important services</a:t>
            </a:r>
          </a:p>
          <a:p>
            <a:r>
              <a:rPr lang="en-US" dirty="0" smtClean="0"/>
              <a:t>Help organizations comply with requirements</a:t>
            </a:r>
          </a:p>
          <a:p>
            <a:endParaRPr lang="en-US" dirty="0" smtClean="0"/>
          </a:p>
          <a:p>
            <a:pPr>
              <a:buNone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competence helps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5892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66109409"/>
              </p:ext>
            </p:extLst>
          </p:nvPr>
        </p:nvGraphicFramePr>
        <p:xfrm>
          <a:off x="609600" y="1219200"/>
          <a:ext cx="8077200" cy="473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4021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Interpreters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Translators</a:t>
                      </a:r>
                      <a:endParaRPr lang="en-US" dirty="0"/>
                    </a:p>
                  </a:txBody>
                  <a:tcPr/>
                </a:tc>
              </a:tr>
              <a:tr h="40219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Knowledge</a:t>
                      </a:r>
                      <a:r>
                        <a:rPr lang="en-US" baseline="0" dirty="0" smtClean="0"/>
                        <a:t> of subject area, relevant vocabulary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2198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listening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Expert in written communication</a:t>
                      </a:r>
                      <a:endParaRPr lang="en-US" dirty="0"/>
                    </a:p>
                  </a:txBody>
                  <a:tcPr/>
                </a:tc>
              </a:tr>
              <a:tr h="402198">
                <a:tc>
                  <a:txBody>
                    <a:bodyPr/>
                    <a:lstStyle/>
                    <a:p>
                      <a:r>
                        <a:rPr lang="en-US" dirty="0" smtClean="0"/>
                        <a:t>Message conversion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 research skills</a:t>
                      </a:r>
                      <a:endParaRPr lang="en-US" dirty="0"/>
                    </a:p>
                  </a:txBody>
                  <a:tcPr/>
                </a:tc>
              </a:tr>
              <a:tr h="694204">
                <a:tc>
                  <a:txBody>
                    <a:bodyPr/>
                    <a:lstStyle/>
                    <a:p>
                      <a:r>
                        <a:rPr lang="en-US" dirty="0" smtClean="0"/>
                        <a:t>Familiarity</a:t>
                      </a:r>
                      <a:r>
                        <a:rPr lang="en-US" baseline="0" dirty="0" smtClean="0"/>
                        <a:t> with regionalisms and slang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Intimate</a:t>
                      </a:r>
                      <a:r>
                        <a:rPr lang="en-US" baseline="0" dirty="0" smtClean="0"/>
                        <a:t> knowledge of native language</a:t>
                      </a:r>
                      <a:endParaRPr lang="en-US" dirty="0" smtClean="0"/>
                    </a:p>
                  </a:txBody>
                  <a:tcPr/>
                </a:tc>
              </a:tr>
              <a:tr h="694204">
                <a:tc>
                  <a:txBody>
                    <a:bodyPr/>
                    <a:lstStyle/>
                    <a:p>
                      <a:r>
                        <a:rPr lang="en-US" dirty="0" smtClean="0"/>
                        <a:t>Can identify</a:t>
                      </a:r>
                      <a:r>
                        <a:rPr lang="en-US" baseline="0" dirty="0" smtClean="0"/>
                        <a:t> difference in meaning due to dialects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 to write in idiomatic and natural patterns</a:t>
                      </a:r>
                      <a:endParaRPr lang="en-US" dirty="0"/>
                    </a:p>
                  </a:txBody>
                  <a:tcPr/>
                </a:tc>
              </a:tr>
              <a:tr h="402198">
                <a:tc>
                  <a:txBody>
                    <a:bodyPr/>
                    <a:lstStyle/>
                    <a:p>
                      <a:r>
                        <a:rPr lang="en-US" dirty="0" smtClean="0"/>
                        <a:t>Knows</a:t>
                      </a:r>
                      <a:r>
                        <a:rPr lang="en-US" baseline="0" dirty="0" smtClean="0"/>
                        <a:t> varying levels of formality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Continues</a:t>
                      </a:r>
                      <a:r>
                        <a:rPr lang="en-US" baseline="0" dirty="0" smtClean="0"/>
                        <a:t> education</a:t>
                      </a:r>
                      <a:endParaRPr lang="en-US" dirty="0"/>
                    </a:p>
                  </a:txBody>
                  <a:tcPr/>
                </a:tc>
              </a:tr>
              <a:tr h="402198"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Understands idioms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Knowledge of professional limits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94204"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Understands</a:t>
                      </a:r>
                      <a:r>
                        <a:rPr lang="en-US" baseline="0" dirty="0" smtClean="0"/>
                        <a:t> key concepts like informed consent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translate documents like informed consent</a:t>
                      </a:r>
                      <a:r>
                        <a:rPr lang="en-US" baseline="0" dirty="0" smtClean="0"/>
                        <a:t> forms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and qualifications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3644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2095986"/>
              </p:ext>
            </p:extLst>
          </p:nvPr>
        </p:nvGraphicFramePr>
        <p:xfrm>
          <a:off x="533400" y="1295400"/>
          <a:ext cx="8077200" cy="4545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2514600"/>
                <a:gridCol w="449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ACTFL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Simplified</a:t>
                      </a:r>
                      <a:r>
                        <a:rPr lang="en-US" baseline="0" dirty="0" smtClean="0"/>
                        <a:t> definition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Speaks like educated,</a:t>
                      </a:r>
                      <a:r>
                        <a:rPr lang="en-US" baseline="0" dirty="0" smtClean="0"/>
                        <a:t> n</a:t>
                      </a:r>
                      <a:r>
                        <a:rPr lang="en-US" dirty="0" smtClean="0"/>
                        <a:t>ative speaker</a:t>
                      </a:r>
                      <a:endParaRPr lang="en-US" dirty="0"/>
                    </a:p>
                  </a:txBody>
                  <a:tcPr/>
                </a:tc>
              </a:tr>
              <a:tr h="367982">
                <a:tc>
                  <a:txBody>
                    <a:bodyPr/>
                    <a:lstStyle/>
                    <a:p>
                      <a:r>
                        <a:rPr lang="en-US" dirty="0" smtClean="0"/>
                        <a:t>4+,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Distinguished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Fluent, accurate,</a:t>
                      </a:r>
                      <a:r>
                        <a:rPr lang="en-US" baseline="0" dirty="0" smtClean="0"/>
                        <a:t> speaks </a:t>
                      </a:r>
                      <a:r>
                        <a:rPr lang="en-US" dirty="0" smtClean="0"/>
                        <a:t>id</a:t>
                      </a:r>
                      <a:r>
                        <a:rPr lang="en-US" baseline="0" dirty="0" smtClean="0"/>
                        <a:t>iomatically</a:t>
                      </a:r>
                      <a:endParaRPr lang="en-US" dirty="0"/>
                    </a:p>
                  </a:txBody>
                  <a:tcPr/>
                </a:tc>
              </a:tr>
              <a:tr h="642302">
                <a:tc>
                  <a:txBody>
                    <a:bodyPr/>
                    <a:lstStyle/>
                    <a:p>
                      <a:r>
                        <a:rPr lang="en-US" dirty="0" smtClean="0"/>
                        <a:t>3+,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Sufficient structural accuracy and vocabulary for most conversations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Plus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language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Social</a:t>
                      </a:r>
                      <a:r>
                        <a:rPr lang="en-US" b="0" baseline="0" dirty="0" smtClean="0"/>
                        <a:t> language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1+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</a:t>
                      </a:r>
                      <a:r>
                        <a:rPr lang="en-US" baseline="0" dirty="0" smtClean="0"/>
                        <a:t> -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Survival language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</a:t>
                      </a:r>
                      <a:r>
                        <a:rPr lang="en-US" baseline="0" dirty="0" smtClean="0"/>
                        <a:t> – Mid</a:t>
                      </a:r>
                    </a:p>
                    <a:p>
                      <a:r>
                        <a:rPr lang="en-US" baseline="0" dirty="0" smtClean="0"/>
                        <a:t>Intermediate –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Greetings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Novice -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Learned utterances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Novice – Mid</a:t>
                      </a:r>
                    </a:p>
                    <a:p>
                      <a:r>
                        <a:rPr lang="en-US" dirty="0" smtClean="0"/>
                        <a:t>Novice –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limited capacity</a:t>
                      </a:r>
                      <a:r>
                        <a:rPr lang="en-US" baseline="0" dirty="0" smtClean="0"/>
                        <a:t> – no ability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language 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355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Provide easy-to-understand materials and signage.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8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2" descr="\\DOHFLTUM01\Division\PCH\OAS\HPCS\OurWork\Projects\2014\ProjectRequests\CLASstandardsTrainingUpdate6May13\Photos\iStock_000000706371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61" y="2057400"/>
            <a:ext cx="2540839" cy="3806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1/3 of adults have limited health literacy</a:t>
            </a:r>
          </a:p>
          <a:p>
            <a:r>
              <a:rPr lang="en-US" dirty="0" smtClean="0"/>
              <a:t>Minority populations are disproportionality affected</a:t>
            </a:r>
          </a:p>
          <a:p>
            <a:r>
              <a:rPr lang="en-US" dirty="0" smtClean="0"/>
              <a:t>Failure to address health literacy may further widen disparities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20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600075" y="1676400"/>
            <a:ext cx="8077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rgbClr val="19196F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User friendly design</a:t>
            </a:r>
          </a:p>
          <a:p>
            <a:r>
              <a:rPr lang="en-US" dirty="0" smtClean="0"/>
              <a:t>Appropriate graphics</a:t>
            </a:r>
          </a:p>
          <a:p>
            <a:r>
              <a:rPr lang="en-US" dirty="0" smtClean="0"/>
              <a:t>Focus on actionable </a:t>
            </a:r>
            <a:br>
              <a:rPr lang="en-US" dirty="0" smtClean="0"/>
            </a:br>
            <a:r>
              <a:rPr lang="en-US" dirty="0" smtClean="0"/>
              <a:t>information</a:t>
            </a:r>
          </a:p>
          <a:p>
            <a:r>
              <a:rPr lang="en-US" dirty="0" smtClean="0"/>
              <a:t>Avoid jargon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96" t="17481" r="22111" b="8983"/>
          <a:stretch/>
        </p:blipFill>
        <p:spPr bwMode="auto">
          <a:xfrm>
            <a:off x="4648655" y="1905000"/>
            <a:ext cx="3809089" cy="382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easy-to-understand materials look 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716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525963"/>
          </a:xfrm>
        </p:spPr>
        <p:txBody>
          <a:bodyPr/>
          <a:lstStyle/>
          <a:p>
            <a:r>
              <a:rPr lang="en-US" dirty="0" smtClean="0"/>
              <a:t>Offer assistance</a:t>
            </a:r>
          </a:p>
          <a:p>
            <a:pPr lvl="1"/>
            <a:r>
              <a:rPr lang="en-US" dirty="0" smtClean="0"/>
              <a:t>Interpretation, translation, alternative formats</a:t>
            </a:r>
          </a:p>
          <a:p>
            <a:pPr lvl="1"/>
            <a:r>
              <a:rPr lang="en-US" dirty="0" smtClean="0"/>
              <a:t>Externally contracted, competent staff</a:t>
            </a:r>
          </a:p>
          <a:p>
            <a:r>
              <a:rPr lang="en-US" dirty="0" smtClean="0"/>
              <a:t>Train staff </a:t>
            </a:r>
          </a:p>
          <a:p>
            <a:pPr lvl="1"/>
            <a:r>
              <a:rPr lang="en-US" dirty="0" smtClean="0"/>
              <a:t>Recognition of need, how to operationalize tools</a:t>
            </a:r>
          </a:p>
          <a:p>
            <a:pPr lvl="1"/>
            <a:r>
              <a:rPr lang="en-US" dirty="0" smtClean="0"/>
              <a:t>Create a shame-free environment</a:t>
            </a:r>
          </a:p>
          <a:p>
            <a:r>
              <a:rPr lang="en-US" dirty="0" smtClean="0"/>
              <a:t>Engage your audience</a:t>
            </a:r>
          </a:p>
          <a:p>
            <a:pPr lvl="1"/>
            <a:r>
              <a:rPr lang="en-US" dirty="0" smtClean="0"/>
              <a:t>Test materials you create for readability</a:t>
            </a:r>
          </a:p>
          <a:p>
            <a:pPr lvl="1"/>
            <a:r>
              <a:rPr lang="en-US" dirty="0" smtClean="0"/>
              <a:t>Evaluate effectiveness of communications</a:t>
            </a:r>
          </a:p>
          <a:p>
            <a:r>
              <a:rPr lang="en-US" dirty="0" smtClean="0"/>
              <a:t>Formalize internal processes</a:t>
            </a:r>
          </a:p>
          <a:p>
            <a:pPr lvl="1"/>
            <a:r>
              <a:rPr lang="en-US" dirty="0" smtClean="0"/>
              <a:t>Issue plain talk guidance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365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two barriers that LEP populations experience in accessing services</a:t>
            </a:r>
          </a:p>
          <a:p>
            <a:r>
              <a:rPr lang="en-US" dirty="0" smtClean="0"/>
              <a:t>List three benefits for ensuring competence for translation and interpretation</a:t>
            </a:r>
          </a:p>
          <a:p>
            <a:r>
              <a:rPr lang="en-US" dirty="0" smtClean="0"/>
              <a:t>Explain why it is important to consider culture in communication and language assistance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2318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2590800"/>
            <a:ext cx="31242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27002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Activity</a:t>
            </a:r>
            <a:endParaRPr lang="en-US" dirty="0" smtClean="0"/>
          </a:p>
          <a:p>
            <a:pPr lvl="1"/>
            <a:r>
              <a:rPr lang="en-US" dirty="0" smtClean="0"/>
              <a:t>Cross-cultural communication activity </a:t>
            </a:r>
          </a:p>
          <a:p>
            <a:r>
              <a:rPr lang="en-US" b="1" dirty="0" smtClean="0"/>
              <a:t>Discussion</a:t>
            </a:r>
          </a:p>
          <a:p>
            <a:pPr lvl="1"/>
            <a:r>
              <a:rPr lang="en-US" dirty="0" smtClean="0"/>
              <a:t>What did you learn from this activity?</a:t>
            </a:r>
          </a:p>
          <a:p>
            <a:pPr lvl="1"/>
            <a:r>
              <a:rPr lang="en-US" dirty="0" smtClean="0"/>
              <a:t>Can you think of a time when culture influenced your communication with someone?</a:t>
            </a:r>
          </a:p>
          <a:p>
            <a:pPr lvl="1"/>
            <a:r>
              <a:rPr lang="en-US" dirty="0" smtClean="0"/>
              <a:t>How does this relate to your patients, customers, client’s need for language assistance?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8589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Offer communication and language assistance. 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2" descr="\\DOHFLTUM01\Division\PCH\OAS\HPCS\OurWork\Projects\2014\ProjectRequests\CLASstandardsTrainingUpdate6May13\Photos\iStock_000017555353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4811"/>
            <a:ext cx="5219700" cy="3274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In-person interpreters</a:t>
            </a:r>
          </a:p>
          <a:p>
            <a:r>
              <a:rPr lang="en-US" dirty="0" smtClean="0"/>
              <a:t>Bilingual staff</a:t>
            </a:r>
          </a:p>
          <a:p>
            <a:r>
              <a:rPr lang="en-US" dirty="0" smtClean="0"/>
              <a:t>Remote interpreting </a:t>
            </a:r>
            <a:br>
              <a:rPr lang="en-US" dirty="0" smtClean="0"/>
            </a:b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Telephone</a:t>
            </a:r>
          </a:p>
          <a:p>
            <a:pPr lvl="1"/>
            <a:r>
              <a:rPr lang="en-US" dirty="0" smtClean="0"/>
              <a:t>Video</a:t>
            </a:r>
          </a:p>
          <a:p>
            <a:r>
              <a:rPr lang="en-US" dirty="0" smtClean="0"/>
              <a:t>Translation of written materials, signs, web</a:t>
            </a:r>
          </a:p>
          <a:p>
            <a:r>
              <a:rPr lang="en-US" dirty="0" smtClean="0"/>
              <a:t>Sign language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Braille materials, enhanced/large font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Voice-over recordings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language assistance?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2" descr="\\DOHFLTUM01\Division\PCH\OAS\HPCS\OurWork\Projects\2014\ProjectRequests\CLASstandardsTrainingUpdate6May13\Photos\iStock_000014421484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20" y="1295400"/>
            <a:ext cx="343507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8577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60" y="609600"/>
            <a:ext cx="6323140" cy="488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55581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336600"/>
                </a:solidFill>
                <a:hlinkClick r:id="rId4" action="ppaction://hlinksldjump"/>
              </a:rPr>
              <a:t>Back</a:t>
            </a:r>
            <a:endParaRPr lang="en-US" sz="24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494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Four-factor analysis for Vital Documents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number and proportion of LEP individuals served.</a:t>
            </a:r>
          </a:p>
          <a:p>
            <a:pPr marL="228600" indent="-228600">
              <a:buAutoNum type="arabicPeriod"/>
            </a:pPr>
            <a:r>
              <a:rPr lang="en-US" dirty="0"/>
              <a:t>The frequency of contact LEP individuals have with the program or service.</a:t>
            </a:r>
          </a:p>
          <a:p>
            <a:pPr marL="228600" indent="-228600">
              <a:buAutoNum type="arabicPeriod"/>
            </a:pPr>
            <a:r>
              <a:rPr lang="en-US" dirty="0"/>
              <a:t>The nature and importance </a:t>
            </a:r>
            <a:br>
              <a:rPr lang="en-US" dirty="0"/>
            </a:br>
            <a:r>
              <a:rPr lang="en-US" dirty="0"/>
              <a:t>of the program.</a:t>
            </a:r>
          </a:p>
          <a:p>
            <a:pPr marL="228600" indent="-228600">
              <a:buAutoNum type="arabicPeriod"/>
            </a:pPr>
            <a:r>
              <a:rPr lang="en-US" dirty="0"/>
              <a:t>The resources available.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prioritize translations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2" descr="\\DOHFLTUM01\Division\PCH\OAS\HPCS\OurWork\Projects\2014\ProjectRequests\CLASstandardsTrainingUpdate6May13\Photos\iStock_000020255268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59386"/>
            <a:ext cx="2895600" cy="192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8458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 individuals of the availability of language assistance.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2" descr="\\DOHFLTUM01\Division\PCH\OAS\HPCS\OurWork\Projects\2014\ProjectRequests\CLASstandardsTrainingUpdate6May13\Photos\iStock_000025811677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10" y="2751525"/>
            <a:ext cx="4911090" cy="326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8429</TotalTime>
  <Words>866</Words>
  <Application>Microsoft Office PowerPoint</Application>
  <PresentationFormat>On-screen Show (4:3)</PresentationFormat>
  <Paragraphs>231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Slide 0</vt:lpstr>
      <vt:lpstr>Welcome</vt:lpstr>
      <vt:lpstr>Learning objectives</vt:lpstr>
      <vt:lpstr>The context</vt:lpstr>
      <vt:lpstr>Standard 5</vt:lpstr>
      <vt:lpstr>What is language assistance?</vt:lpstr>
      <vt:lpstr>Slide 6</vt:lpstr>
      <vt:lpstr>How to prioritize translations</vt:lpstr>
      <vt:lpstr>Standard 6</vt:lpstr>
      <vt:lpstr>Barriers to services</vt:lpstr>
      <vt:lpstr>Case Study</vt:lpstr>
      <vt:lpstr>Strategies for implementation</vt:lpstr>
      <vt:lpstr>What to write the notice</vt:lpstr>
      <vt:lpstr>How to communicate the notice</vt:lpstr>
      <vt:lpstr>Where to provide the notice</vt:lpstr>
      <vt:lpstr>Slide 15</vt:lpstr>
      <vt:lpstr>Slide 16</vt:lpstr>
      <vt:lpstr>Slide 17</vt:lpstr>
      <vt:lpstr>SMALL GROUP DISCUSSION:  How will the Lower Valley Medical Center know their language assistance is effective?</vt:lpstr>
      <vt:lpstr>Standard 7</vt:lpstr>
      <vt:lpstr>Bad translation example</vt:lpstr>
      <vt:lpstr>Bad interpretation example</vt:lpstr>
      <vt:lpstr>Ensuring competence helps</vt:lpstr>
      <vt:lpstr>Skills and qualifications</vt:lpstr>
      <vt:lpstr>Assessing language ability</vt:lpstr>
      <vt:lpstr>Standard 8</vt:lpstr>
      <vt:lpstr>Why its important</vt:lpstr>
      <vt:lpstr>What do easy-to-understand materials look like?</vt:lpstr>
      <vt:lpstr>Implementation strategies</vt:lpstr>
      <vt:lpstr>Thank you!</vt:lpstr>
    </vt:vector>
  </TitlesOfParts>
  <Company>Washington State Board of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Board of Health</dc:title>
  <dc:creator>Washington State Board of Health</dc:creator>
  <cp:lastModifiedBy>Katie</cp:lastModifiedBy>
  <cp:revision>523</cp:revision>
  <cp:lastPrinted>2014-04-02T14:58:26Z</cp:lastPrinted>
  <dcterms:created xsi:type="dcterms:W3CDTF">2009-01-09T17:36:57Z</dcterms:created>
  <dcterms:modified xsi:type="dcterms:W3CDTF">2015-08-24T05:32:06Z</dcterms:modified>
</cp:coreProperties>
</file>