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828" r:id="rId1"/>
  </p:sldMasterIdLst>
  <p:notesMasterIdLst>
    <p:notesMasterId r:id="rId22"/>
  </p:notesMasterIdLst>
  <p:handoutMasterIdLst>
    <p:handoutMasterId r:id="rId23"/>
  </p:handoutMasterIdLst>
  <p:sldIdLst>
    <p:sldId id="313" r:id="rId2"/>
    <p:sldId id="353" r:id="rId3"/>
    <p:sldId id="355" r:id="rId4"/>
    <p:sldId id="391" r:id="rId5"/>
    <p:sldId id="388" r:id="rId6"/>
    <p:sldId id="354" r:id="rId7"/>
    <p:sldId id="377" r:id="rId8"/>
    <p:sldId id="381" r:id="rId9"/>
    <p:sldId id="372" r:id="rId10"/>
    <p:sldId id="371" r:id="rId11"/>
    <p:sldId id="373" r:id="rId12"/>
    <p:sldId id="374" r:id="rId13"/>
    <p:sldId id="363" r:id="rId14"/>
    <p:sldId id="382" r:id="rId15"/>
    <p:sldId id="386" r:id="rId16"/>
    <p:sldId id="365" r:id="rId17"/>
    <p:sldId id="389" r:id="rId18"/>
    <p:sldId id="392" r:id="rId19"/>
    <p:sldId id="393" r:id="rId20"/>
    <p:sldId id="390"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A261C"/>
    <a:srgbClr val="336600"/>
    <a:srgbClr val="19196F"/>
    <a:srgbClr val="C1C5A7"/>
    <a:srgbClr val="BFC4A4"/>
    <a:srgbClr val="043D92"/>
    <a:srgbClr val="EDE3A5"/>
    <a:srgbClr val="66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9" autoAdjust="0"/>
    <p:restoredTop sz="54833" autoAdjust="0"/>
  </p:normalViewPr>
  <p:slideViewPr>
    <p:cSldViewPr>
      <p:cViewPr>
        <p:scale>
          <a:sx n="90" d="100"/>
          <a:sy n="90" d="100"/>
        </p:scale>
        <p:origin x="-324" y="90"/>
      </p:cViewPr>
      <p:guideLst>
        <p:guide orient="horz" pos="2160"/>
        <p:guide pos="2880"/>
      </p:guideLst>
    </p:cSldViewPr>
  </p:slideViewPr>
  <p:outlineViewPr>
    <p:cViewPr>
      <p:scale>
        <a:sx n="33" d="100"/>
        <a:sy n="33" d="100"/>
      </p:scale>
      <p:origin x="0" y="6216"/>
    </p:cViewPr>
  </p:outlineViewPr>
  <p:notesTextViewPr>
    <p:cViewPr>
      <p:scale>
        <a:sx n="100" d="100"/>
        <a:sy n="100" d="100"/>
      </p:scale>
      <p:origin x="0" y="0"/>
    </p:cViewPr>
  </p:notesTextViewPr>
  <p:sorterViewPr>
    <p:cViewPr>
      <p:scale>
        <a:sx n="100" d="100"/>
        <a:sy n="100" d="100"/>
      </p:scale>
      <p:origin x="0" y="2592"/>
    </p:cViewPr>
  </p:sorterViewPr>
  <p:notesViewPr>
    <p:cSldViewPr>
      <p:cViewPr>
        <p:scale>
          <a:sx n="90" d="100"/>
          <a:sy n="90" d="100"/>
        </p:scale>
        <p:origin x="-2298" y="6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261794-E5AC-4450-92A6-59E02546FFF2}" type="doc">
      <dgm:prSet loTypeId="urn:microsoft.com/office/officeart/2005/8/layout/process4" loCatId="process" qsTypeId="urn:microsoft.com/office/officeart/2005/8/quickstyle/simple1" qsCatId="simple" csTypeId="urn:microsoft.com/office/officeart/2005/8/colors/accent6_1" csCatId="accent6" phldr="1"/>
      <dgm:spPr/>
      <dgm:t>
        <a:bodyPr/>
        <a:lstStyle/>
        <a:p>
          <a:endParaRPr lang="en-US"/>
        </a:p>
      </dgm:t>
    </dgm:pt>
    <dgm:pt modelId="{77A9AD26-04C8-4D94-9587-51C9CF2180B9}">
      <dgm:prSet phldrT="[Text]"/>
      <dgm:spPr/>
      <dgm:t>
        <a:bodyPr/>
        <a:lstStyle/>
        <a:p>
          <a:r>
            <a:rPr lang="en-US" dirty="0" smtClean="0"/>
            <a:t>Committee sends to policy owner</a:t>
          </a:r>
          <a:endParaRPr lang="en-US" dirty="0"/>
        </a:p>
      </dgm:t>
    </dgm:pt>
    <dgm:pt modelId="{B8ABEE4F-411E-43FD-B85A-6D751E29F5BB}" type="parTrans" cxnId="{7EB7AD7D-5994-40D1-AF2A-3FF01EFAB007}">
      <dgm:prSet/>
      <dgm:spPr/>
      <dgm:t>
        <a:bodyPr/>
        <a:lstStyle/>
        <a:p>
          <a:endParaRPr lang="en-US"/>
        </a:p>
      </dgm:t>
    </dgm:pt>
    <dgm:pt modelId="{E012873E-4535-4146-B64A-3A65D13137FE}" type="sibTrans" cxnId="{7EB7AD7D-5994-40D1-AF2A-3FF01EFAB007}">
      <dgm:prSet/>
      <dgm:spPr/>
      <dgm:t>
        <a:bodyPr/>
        <a:lstStyle/>
        <a:p>
          <a:endParaRPr lang="en-US"/>
        </a:p>
      </dgm:t>
    </dgm:pt>
    <dgm:pt modelId="{8495D11D-F10A-45BD-AB43-B0AD549FFB75}">
      <dgm:prSet phldrT="[Text]"/>
      <dgm:spPr/>
      <dgm:t>
        <a:bodyPr/>
        <a:lstStyle/>
        <a:p>
          <a:r>
            <a:rPr lang="en-US" dirty="0" smtClean="0"/>
            <a:t>Policy owner reviews, makes any edits, and submits to committee</a:t>
          </a:r>
          <a:endParaRPr lang="en-US" dirty="0"/>
        </a:p>
      </dgm:t>
    </dgm:pt>
    <dgm:pt modelId="{7F8A3C3D-DDD8-4AA5-A738-00C9590BCB09}" type="parTrans" cxnId="{5A54014F-BD0C-4373-A6B2-25B588B0D91E}">
      <dgm:prSet/>
      <dgm:spPr/>
      <dgm:t>
        <a:bodyPr/>
        <a:lstStyle/>
        <a:p>
          <a:endParaRPr lang="en-US"/>
        </a:p>
      </dgm:t>
    </dgm:pt>
    <dgm:pt modelId="{E9F93B8E-7F4E-4429-AF1C-6D27DB92F1BE}" type="sibTrans" cxnId="{5A54014F-BD0C-4373-A6B2-25B588B0D91E}">
      <dgm:prSet/>
      <dgm:spPr/>
      <dgm:t>
        <a:bodyPr/>
        <a:lstStyle/>
        <a:p>
          <a:endParaRPr lang="en-US"/>
        </a:p>
      </dgm:t>
    </dgm:pt>
    <dgm:pt modelId="{94F5EBBD-CAD3-4144-A412-305ADFDCA1DF}">
      <dgm:prSet phldrT="[Text]"/>
      <dgm:spPr/>
      <dgm:t>
        <a:bodyPr/>
        <a:lstStyle/>
        <a:p>
          <a:r>
            <a:rPr lang="en-US" dirty="0" smtClean="0"/>
            <a:t>Internal policy committee identifies policies that are nearing review date</a:t>
          </a:r>
          <a:endParaRPr lang="en-US" dirty="0"/>
        </a:p>
      </dgm:t>
    </dgm:pt>
    <dgm:pt modelId="{9A582D31-C664-4CAD-B6E2-F5C9997AF44B}" type="parTrans" cxnId="{831355D0-B892-4D5B-B620-A15328AD4FD7}">
      <dgm:prSet/>
      <dgm:spPr/>
      <dgm:t>
        <a:bodyPr/>
        <a:lstStyle/>
        <a:p>
          <a:endParaRPr lang="en-US"/>
        </a:p>
      </dgm:t>
    </dgm:pt>
    <dgm:pt modelId="{166AB043-89A1-4FD7-9A1F-B65D4083B1DB}" type="sibTrans" cxnId="{831355D0-B892-4D5B-B620-A15328AD4FD7}">
      <dgm:prSet/>
      <dgm:spPr/>
      <dgm:t>
        <a:bodyPr/>
        <a:lstStyle/>
        <a:p>
          <a:endParaRPr lang="en-US"/>
        </a:p>
      </dgm:t>
    </dgm:pt>
    <dgm:pt modelId="{FBBFA956-436E-4561-AE3A-16BCAD8BEE8D}">
      <dgm:prSet phldrT="[Text]"/>
      <dgm:spPr/>
      <dgm:t>
        <a:bodyPr/>
        <a:lstStyle/>
        <a:p>
          <a:r>
            <a:rPr lang="en-US" dirty="0" smtClean="0"/>
            <a:t>If revised, policy is sent for needed approvals</a:t>
          </a:r>
          <a:endParaRPr lang="en-US" dirty="0"/>
        </a:p>
      </dgm:t>
    </dgm:pt>
    <dgm:pt modelId="{5CDF38A0-E405-4E2C-8BED-9B43C8A09DD4}" type="parTrans" cxnId="{20F63F35-F339-4518-8C68-E961B5C259D1}">
      <dgm:prSet/>
      <dgm:spPr/>
      <dgm:t>
        <a:bodyPr/>
        <a:lstStyle/>
        <a:p>
          <a:endParaRPr lang="en-US"/>
        </a:p>
      </dgm:t>
    </dgm:pt>
    <dgm:pt modelId="{FC6BC7C9-DDE4-428B-B567-73E0DC023AA1}" type="sibTrans" cxnId="{20F63F35-F339-4518-8C68-E961B5C259D1}">
      <dgm:prSet/>
      <dgm:spPr/>
      <dgm:t>
        <a:bodyPr/>
        <a:lstStyle/>
        <a:p>
          <a:endParaRPr lang="en-US"/>
        </a:p>
      </dgm:t>
    </dgm:pt>
    <dgm:pt modelId="{75FACA37-26FD-426B-9E6B-E80845C76F08}">
      <dgm:prSet phldrT="[Text]"/>
      <dgm:spPr/>
      <dgm:t>
        <a:bodyPr/>
        <a:lstStyle/>
        <a:p>
          <a:r>
            <a:rPr lang="en-US" dirty="0" smtClean="0"/>
            <a:t>Revision is communicated to affected staff</a:t>
          </a:r>
          <a:endParaRPr lang="en-US" dirty="0"/>
        </a:p>
      </dgm:t>
    </dgm:pt>
    <dgm:pt modelId="{90CF8F34-2264-4050-9905-CC30856EEC25}" type="parTrans" cxnId="{19F2759E-02A4-417C-9523-23668893DF79}">
      <dgm:prSet/>
      <dgm:spPr/>
    </dgm:pt>
    <dgm:pt modelId="{277DE918-4A86-4861-B73B-19874EFD3690}" type="sibTrans" cxnId="{19F2759E-02A4-417C-9523-23668893DF79}">
      <dgm:prSet/>
      <dgm:spPr/>
    </dgm:pt>
    <dgm:pt modelId="{79630E0B-1D8D-43DA-B6EF-E9513B4016B9}" type="pres">
      <dgm:prSet presAssocID="{23261794-E5AC-4450-92A6-59E02546FFF2}" presName="Name0" presStyleCnt="0">
        <dgm:presLayoutVars>
          <dgm:dir/>
          <dgm:animLvl val="lvl"/>
          <dgm:resizeHandles val="exact"/>
        </dgm:presLayoutVars>
      </dgm:prSet>
      <dgm:spPr/>
      <dgm:t>
        <a:bodyPr/>
        <a:lstStyle/>
        <a:p>
          <a:endParaRPr lang="en-US"/>
        </a:p>
      </dgm:t>
    </dgm:pt>
    <dgm:pt modelId="{5FE4EDCC-9C07-4383-A02A-150518CF772F}" type="pres">
      <dgm:prSet presAssocID="{75FACA37-26FD-426B-9E6B-E80845C76F08}" presName="boxAndChildren" presStyleCnt="0"/>
      <dgm:spPr/>
    </dgm:pt>
    <dgm:pt modelId="{6E6D86E1-5F77-4065-AB4C-C4CF4F7C08E7}" type="pres">
      <dgm:prSet presAssocID="{75FACA37-26FD-426B-9E6B-E80845C76F08}" presName="parentTextBox" presStyleLbl="node1" presStyleIdx="0" presStyleCnt="5"/>
      <dgm:spPr/>
      <dgm:t>
        <a:bodyPr/>
        <a:lstStyle/>
        <a:p>
          <a:endParaRPr lang="en-US"/>
        </a:p>
      </dgm:t>
    </dgm:pt>
    <dgm:pt modelId="{2F0C2B00-C9C9-4C57-83F0-71BA2500A737}" type="pres">
      <dgm:prSet presAssocID="{FC6BC7C9-DDE4-428B-B567-73E0DC023AA1}" presName="sp" presStyleCnt="0"/>
      <dgm:spPr/>
    </dgm:pt>
    <dgm:pt modelId="{0F32E529-F543-4F83-A9C4-FD4F41E3DBD1}" type="pres">
      <dgm:prSet presAssocID="{FBBFA956-436E-4561-AE3A-16BCAD8BEE8D}" presName="arrowAndChildren" presStyleCnt="0"/>
      <dgm:spPr/>
    </dgm:pt>
    <dgm:pt modelId="{910911A5-1E3F-41A7-A013-98E1602BAE41}" type="pres">
      <dgm:prSet presAssocID="{FBBFA956-436E-4561-AE3A-16BCAD8BEE8D}" presName="parentTextArrow" presStyleLbl="node1" presStyleIdx="1" presStyleCnt="5"/>
      <dgm:spPr/>
      <dgm:t>
        <a:bodyPr/>
        <a:lstStyle/>
        <a:p>
          <a:endParaRPr lang="en-US"/>
        </a:p>
      </dgm:t>
    </dgm:pt>
    <dgm:pt modelId="{C61C0643-1228-4B89-B6BD-0AF2ECA1FE83}" type="pres">
      <dgm:prSet presAssocID="{E9F93B8E-7F4E-4429-AF1C-6D27DB92F1BE}" presName="sp" presStyleCnt="0"/>
      <dgm:spPr/>
    </dgm:pt>
    <dgm:pt modelId="{6515466B-79F3-46AC-99E6-600225396725}" type="pres">
      <dgm:prSet presAssocID="{8495D11D-F10A-45BD-AB43-B0AD549FFB75}" presName="arrowAndChildren" presStyleCnt="0"/>
      <dgm:spPr/>
    </dgm:pt>
    <dgm:pt modelId="{E3A4A094-2605-4B0E-936B-CEF35A1F30AD}" type="pres">
      <dgm:prSet presAssocID="{8495D11D-F10A-45BD-AB43-B0AD549FFB75}" presName="parentTextArrow" presStyleLbl="node1" presStyleIdx="2" presStyleCnt="5"/>
      <dgm:spPr/>
      <dgm:t>
        <a:bodyPr/>
        <a:lstStyle/>
        <a:p>
          <a:endParaRPr lang="en-US"/>
        </a:p>
      </dgm:t>
    </dgm:pt>
    <dgm:pt modelId="{53544389-9F04-4496-A891-A14D5071A1D5}" type="pres">
      <dgm:prSet presAssocID="{E012873E-4535-4146-B64A-3A65D13137FE}" presName="sp" presStyleCnt="0"/>
      <dgm:spPr/>
    </dgm:pt>
    <dgm:pt modelId="{801318AF-9C7A-467D-B666-2136B31CE73A}" type="pres">
      <dgm:prSet presAssocID="{77A9AD26-04C8-4D94-9587-51C9CF2180B9}" presName="arrowAndChildren" presStyleCnt="0"/>
      <dgm:spPr/>
    </dgm:pt>
    <dgm:pt modelId="{62B5EC16-E2B1-46E6-8614-493AA966366D}" type="pres">
      <dgm:prSet presAssocID="{77A9AD26-04C8-4D94-9587-51C9CF2180B9}" presName="parentTextArrow" presStyleLbl="node1" presStyleIdx="3" presStyleCnt="5"/>
      <dgm:spPr/>
      <dgm:t>
        <a:bodyPr/>
        <a:lstStyle/>
        <a:p>
          <a:endParaRPr lang="en-US"/>
        </a:p>
      </dgm:t>
    </dgm:pt>
    <dgm:pt modelId="{3308411D-071D-4D34-A1D7-45E6D924FB45}" type="pres">
      <dgm:prSet presAssocID="{166AB043-89A1-4FD7-9A1F-B65D4083B1DB}" presName="sp" presStyleCnt="0"/>
      <dgm:spPr/>
    </dgm:pt>
    <dgm:pt modelId="{E9473007-2AF1-4C92-B473-4E951F13C1D6}" type="pres">
      <dgm:prSet presAssocID="{94F5EBBD-CAD3-4144-A412-305ADFDCA1DF}" presName="arrowAndChildren" presStyleCnt="0"/>
      <dgm:spPr/>
    </dgm:pt>
    <dgm:pt modelId="{D1BAAE5C-9D44-4773-A409-7AF3924BAD87}" type="pres">
      <dgm:prSet presAssocID="{94F5EBBD-CAD3-4144-A412-305ADFDCA1DF}" presName="parentTextArrow" presStyleLbl="node1" presStyleIdx="4" presStyleCnt="5" custLinFactNeighborX="1020" custLinFactNeighborY="-123"/>
      <dgm:spPr/>
      <dgm:t>
        <a:bodyPr/>
        <a:lstStyle/>
        <a:p>
          <a:endParaRPr lang="en-US"/>
        </a:p>
      </dgm:t>
    </dgm:pt>
  </dgm:ptLst>
  <dgm:cxnLst>
    <dgm:cxn modelId="{57D7DCCF-818D-4C87-8E2C-86B14AAB58F4}" type="presOf" srcId="{FBBFA956-436E-4561-AE3A-16BCAD8BEE8D}" destId="{910911A5-1E3F-41A7-A013-98E1602BAE41}" srcOrd="0" destOrd="0" presId="urn:microsoft.com/office/officeart/2005/8/layout/process4"/>
    <dgm:cxn modelId="{20F63F35-F339-4518-8C68-E961B5C259D1}" srcId="{23261794-E5AC-4450-92A6-59E02546FFF2}" destId="{FBBFA956-436E-4561-AE3A-16BCAD8BEE8D}" srcOrd="3" destOrd="0" parTransId="{5CDF38A0-E405-4E2C-8BED-9B43C8A09DD4}" sibTransId="{FC6BC7C9-DDE4-428B-B567-73E0DC023AA1}"/>
    <dgm:cxn modelId="{5A54014F-BD0C-4373-A6B2-25B588B0D91E}" srcId="{23261794-E5AC-4450-92A6-59E02546FFF2}" destId="{8495D11D-F10A-45BD-AB43-B0AD549FFB75}" srcOrd="2" destOrd="0" parTransId="{7F8A3C3D-DDD8-4AA5-A738-00C9590BCB09}" sibTransId="{E9F93B8E-7F4E-4429-AF1C-6D27DB92F1BE}"/>
    <dgm:cxn modelId="{831355D0-B892-4D5B-B620-A15328AD4FD7}" srcId="{23261794-E5AC-4450-92A6-59E02546FFF2}" destId="{94F5EBBD-CAD3-4144-A412-305ADFDCA1DF}" srcOrd="0" destOrd="0" parTransId="{9A582D31-C664-4CAD-B6E2-F5C9997AF44B}" sibTransId="{166AB043-89A1-4FD7-9A1F-B65D4083B1DB}"/>
    <dgm:cxn modelId="{FD6309F4-0623-42CE-B22B-37E9DBF03420}" type="presOf" srcId="{8495D11D-F10A-45BD-AB43-B0AD549FFB75}" destId="{E3A4A094-2605-4B0E-936B-CEF35A1F30AD}" srcOrd="0" destOrd="0" presId="urn:microsoft.com/office/officeart/2005/8/layout/process4"/>
    <dgm:cxn modelId="{19F2759E-02A4-417C-9523-23668893DF79}" srcId="{23261794-E5AC-4450-92A6-59E02546FFF2}" destId="{75FACA37-26FD-426B-9E6B-E80845C76F08}" srcOrd="4" destOrd="0" parTransId="{90CF8F34-2264-4050-9905-CC30856EEC25}" sibTransId="{277DE918-4A86-4861-B73B-19874EFD3690}"/>
    <dgm:cxn modelId="{63DD4DD7-568A-4880-87D9-F1A46A3A85D6}" type="presOf" srcId="{23261794-E5AC-4450-92A6-59E02546FFF2}" destId="{79630E0B-1D8D-43DA-B6EF-E9513B4016B9}" srcOrd="0" destOrd="0" presId="urn:microsoft.com/office/officeart/2005/8/layout/process4"/>
    <dgm:cxn modelId="{7EB7AD7D-5994-40D1-AF2A-3FF01EFAB007}" srcId="{23261794-E5AC-4450-92A6-59E02546FFF2}" destId="{77A9AD26-04C8-4D94-9587-51C9CF2180B9}" srcOrd="1" destOrd="0" parTransId="{B8ABEE4F-411E-43FD-B85A-6D751E29F5BB}" sibTransId="{E012873E-4535-4146-B64A-3A65D13137FE}"/>
    <dgm:cxn modelId="{5EB8747B-0F5C-49B5-9584-46DE0F6A52A6}" type="presOf" srcId="{94F5EBBD-CAD3-4144-A412-305ADFDCA1DF}" destId="{D1BAAE5C-9D44-4773-A409-7AF3924BAD87}" srcOrd="0" destOrd="0" presId="urn:microsoft.com/office/officeart/2005/8/layout/process4"/>
    <dgm:cxn modelId="{B9E1044C-F00C-4EAC-8CDD-E7228437A2BA}" type="presOf" srcId="{77A9AD26-04C8-4D94-9587-51C9CF2180B9}" destId="{62B5EC16-E2B1-46E6-8614-493AA966366D}" srcOrd="0" destOrd="0" presId="urn:microsoft.com/office/officeart/2005/8/layout/process4"/>
    <dgm:cxn modelId="{BB77708B-3BEC-48F7-B0B3-C50E1EFA9288}" type="presOf" srcId="{75FACA37-26FD-426B-9E6B-E80845C76F08}" destId="{6E6D86E1-5F77-4065-AB4C-C4CF4F7C08E7}" srcOrd="0" destOrd="0" presId="urn:microsoft.com/office/officeart/2005/8/layout/process4"/>
    <dgm:cxn modelId="{BE8BCB39-DE40-45C0-B7B6-BAE3A7038DA7}" type="presParOf" srcId="{79630E0B-1D8D-43DA-B6EF-E9513B4016B9}" destId="{5FE4EDCC-9C07-4383-A02A-150518CF772F}" srcOrd="0" destOrd="0" presId="urn:microsoft.com/office/officeart/2005/8/layout/process4"/>
    <dgm:cxn modelId="{5F80C894-E4EA-4F27-A0F9-958FE69957F6}" type="presParOf" srcId="{5FE4EDCC-9C07-4383-A02A-150518CF772F}" destId="{6E6D86E1-5F77-4065-AB4C-C4CF4F7C08E7}" srcOrd="0" destOrd="0" presId="urn:microsoft.com/office/officeart/2005/8/layout/process4"/>
    <dgm:cxn modelId="{F670EB57-3EF0-4923-8A6D-8BB8B5C9F4D8}" type="presParOf" srcId="{79630E0B-1D8D-43DA-B6EF-E9513B4016B9}" destId="{2F0C2B00-C9C9-4C57-83F0-71BA2500A737}" srcOrd="1" destOrd="0" presId="urn:microsoft.com/office/officeart/2005/8/layout/process4"/>
    <dgm:cxn modelId="{FFE01A33-55D9-4199-A0F9-F147DC3ABDBE}" type="presParOf" srcId="{79630E0B-1D8D-43DA-B6EF-E9513B4016B9}" destId="{0F32E529-F543-4F83-A9C4-FD4F41E3DBD1}" srcOrd="2" destOrd="0" presId="urn:microsoft.com/office/officeart/2005/8/layout/process4"/>
    <dgm:cxn modelId="{FF2274FC-E11F-40A7-BF4A-CA40AF6BEE14}" type="presParOf" srcId="{0F32E529-F543-4F83-A9C4-FD4F41E3DBD1}" destId="{910911A5-1E3F-41A7-A013-98E1602BAE41}" srcOrd="0" destOrd="0" presId="urn:microsoft.com/office/officeart/2005/8/layout/process4"/>
    <dgm:cxn modelId="{53622069-B625-44C5-A4C0-5AF363B33376}" type="presParOf" srcId="{79630E0B-1D8D-43DA-B6EF-E9513B4016B9}" destId="{C61C0643-1228-4B89-B6BD-0AF2ECA1FE83}" srcOrd="3" destOrd="0" presId="urn:microsoft.com/office/officeart/2005/8/layout/process4"/>
    <dgm:cxn modelId="{BDFEF81D-4F6C-43BD-9A1F-4E436AF2ABC5}" type="presParOf" srcId="{79630E0B-1D8D-43DA-B6EF-E9513B4016B9}" destId="{6515466B-79F3-46AC-99E6-600225396725}" srcOrd="4" destOrd="0" presId="urn:microsoft.com/office/officeart/2005/8/layout/process4"/>
    <dgm:cxn modelId="{015773E2-25B7-4D91-8955-4A198A198368}" type="presParOf" srcId="{6515466B-79F3-46AC-99E6-600225396725}" destId="{E3A4A094-2605-4B0E-936B-CEF35A1F30AD}" srcOrd="0" destOrd="0" presId="urn:microsoft.com/office/officeart/2005/8/layout/process4"/>
    <dgm:cxn modelId="{90B2ABD8-456B-47F5-A3FB-B7863533AF88}" type="presParOf" srcId="{79630E0B-1D8D-43DA-B6EF-E9513B4016B9}" destId="{53544389-9F04-4496-A891-A14D5071A1D5}" srcOrd="5" destOrd="0" presId="urn:microsoft.com/office/officeart/2005/8/layout/process4"/>
    <dgm:cxn modelId="{91569184-AF42-4F8A-9715-CAE1F18E4C42}" type="presParOf" srcId="{79630E0B-1D8D-43DA-B6EF-E9513B4016B9}" destId="{801318AF-9C7A-467D-B666-2136B31CE73A}" srcOrd="6" destOrd="0" presId="urn:microsoft.com/office/officeart/2005/8/layout/process4"/>
    <dgm:cxn modelId="{9F7F414A-6F57-4995-8516-C5A5C3BDB654}" type="presParOf" srcId="{801318AF-9C7A-467D-B666-2136B31CE73A}" destId="{62B5EC16-E2B1-46E6-8614-493AA966366D}" srcOrd="0" destOrd="0" presId="urn:microsoft.com/office/officeart/2005/8/layout/process4"/>
    <dgm:cxn modelId="{294F0474-0333-4265-9B24-EAA106BCEBE8}" type="presParOf" srcId="{79630E0B-1D8D-43DA-B6EF-E9513B4016B9}" destId="{3308411D-071D-4D34-A1D7-45E6D924FB45}" srcOrd="7" destOrd="0" presId="urn:microsoft.com/office/officeart/2005/8/layout/process4"/>
    <dgm:cxn modelId="{E62E9DA8-C625-4B9D-88C9-554B995BD08D}" type="presParOf" srcId="{79630E0B-1D8D-43DA-B6EF-E9513B4016B9}" destId="{E9473007-2AF1-4C92-B473-4E951F13C1D6}" srcOrd="8" destOrd="0" presId="urn:microsoft.com/office/officeart/2005/8/layout/process4"/>
    <dgm:cxn modelId="{C6D575A3-FC47-49FB-BAB6-C3C9252144D3}" type="presParOf" srcId="{E9473007-2AF1-4C92-B473-4E951F13C1D6}" destId="{D1BAAE5C-9D44-4773-A409-7AF3924BAD87}"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261794-E5AC-4450-92A6-59E02546FFF2}" type="doc">
      <dgm:prSet loTypeId="urn:microsoft.com/office/officeart/2005/8/layout/process4" loCatId="process" qsTypeId="urn:microsoft.com/office/officeart/2005/8/quickstyle/simple1" qsCatId="simple" csTypeId="urn:microsoft.com/office/officeart/2005/8/colors/accent6_1" csCatId="accent6" phldr="1"/>
      <dgm:spPr/>
      <dgm:t>
        <a:bodyPr/>
        <a:lstStyle/>
        <a:p>
          <a:endParaRPr lang="en-US"/>
        </a:p>
      </dgm:t>
    </dgm:pt>
    <dgm:pt modelId="{77A9AD26-04C8-4D94-9587-51C9CF2180B9}">
      <dgm:prSet phldrT="[Text]" custT="1"/>
      <dgm:spPr/>
      <dgm:t>
        <a:bodyPr/>
        <a:lstStyle/>
        <a:p>
          <a:r>
            <a:rPr lang="en-US" sz="1600" dirty="0" smtClean="0"/>
            <a:t>Committee sends policy to owner </a:t>
          </a:r>
          <a:r>
            <a:rPr lang="en-US" sz="1600" dirty="0" smtClean="0">
              <a:solidFill>
                <a:srgbClr val="336600"/>
              </a:solidFill>
            </a:rPr>
            <a:t>with CLAS check-list and draft language</a:t>
          </a:r>
          <a:endParaRPr lang="en-US" sz="1600" dirty="0">
            <a:solidFill>
              <a:srgbClr val="336600"/>
            </a:solidFill>
          </a:endParaRPr>
        </a:p>
      </dgm:t>
    </dgm:pt>
    <dgm:pt modelId="{B8ABEE4F-411E-43FD-B85A-6D751E29F5BB}" type="parTrans" cxnId="{7EB7AD7D-5994-40D1-AF2A-3FF01EFAB007}">
      <dgm:prSet/>
      <dgm:spPr/>
      <dgm:t>
        <a:bodyPr/>
        <a:lstStyle/>
        <a:p>
          <a:endParaRPr lang="en-US"/>
        </a:p>
      </dgm:t>
    </dgm:pt>
    <dgm:pt modelId="{E012873E-4535-4146-B64A-3A65D13137FE}" type="sibTrans" cxnId="{7EB7AD7D-5994-40D1-AF2A-3FF01EFAB007}">
      <dgm:prSet/>
      <dgm:spPr/>
      <dgm:t>
        <a:bodyPr/>
        <a:lstStyle/>
        <a:p>
          <a:endParaRPr lang="en-US"/>
        </a:p>
      </dgm:t>
    </dgm:pt>
    <dgm:pt modelId="{8495D11D-F10A-45BD-AB43-B0AD549FFB75}">
      <dgm:prSet phldrT="[Text]" custT="1"/>
      <dgm:spPr/>
      <dgm:t>
        <a:bodyPr/>
        <a:lstStyle/>
        <a:p>
          <a:r>
            <a:rPr lang="en-US" sz="1600" dirty="0" smtClean="0"/>
            <a:t>Policy owner reviews, makes edits</a:t>
          </a:r>
          <a:r>
            <a:rPr lang="en-US" sz="1600" dirty="0" smtClean="0">
              <a:solidFill>
                <a:srgbClr val="C00000"/>
              </a:solidFill>
            </a:rPr>
            <a:t> </a:t>
          </a:r>
          <a:r>
            <a:rPr lang="en-US" sz="1600" dirty="0" smtClean="0">
              <a:solidFill>
                <a:srgbClr val="336600"/>
              </a:solidFill>
            </a:rPr>
            <a:t>to include CLAS compliant language</a:t>
          </a:r>
          <a:r>
            <a:rPr lang="en-US" sz="1600" dirty="0" smtClean="0"/>
            <a:t>, and submits to committee</a:t>
          </a:r>
        </a:p>
      </dgm:t>
    </dgm:pt>
    <dgm:pt modelId="{7F8A3C3D-DDD8-4AA5-A738-00C9590BCB09}" type="parTrans" cxnId="{5A54014F-BD0C-4373-A6B2-25B588B0D91E}">
      <dgm:prSet/>
      <dgm:spPr/>
      <dgm:t>
        <a:bodyPr/>
        <a:lstStyle/>
        <a:p>
          <a:endParaRPr lang="en-US"/>
        </a:p>
      </dgm:t>
    </dgm:pt>
    <dgm:pt modelId="{E9F93B8E-7F4E-4429-AF1C-6D27DB92F1BE}" type="sibTrans" cxnId="{5A54014F-BD0C-4373-A6B2-25B588B0D91E}">
      <dgm:prSet/>
      <dgm:spPr/>
      <dgm:t>
        <a:bodyPr/>
        <a:lstStyle/>
        <a:p>
          <a:endParaRPr lang="en-US"/>
        </a:p>
      </dgm:t>
    </dgm:pt>
    <dgm:pt modelId="{94F5EBBD-CAD3-4144-A412-305ADFDCA1DF}">
      <dgm:prSet phldrT="[Text]" custT="1"/>
      <dgm:spPr/>
      <dgm:t>
        <a:bodyPr/>
        <a:lstStyle/>
        <a:p>
          <a:r>
            <a:rPr lang="en-US" sz="1600" dirty="0" smtClean="0"/>
            <a:t>Committee identifies policies that are nearing review date </a:t>
          </a:r>
          <a:r>
            <a:rPr lang="en-US" sz="1600" dirty="0" smtClean="0">
              <a:solidFill>
                <a:srgbClr val="336600"/>
              </a:solidFill>
            </a:rPr>
            <a:t>AND are related to CLAS</a:t>
          </a:r>
          <a:endParaRPr lang="en-US" sz="1600" dirty="0">
            <a:solidFill>
              <a:srgbClr val="336600"/>
            </a:solidFill>
          </a:endParaRPr>
        </a:p>
      </dgm:t>
    </dgm:pt>
    <dgm:pt modelId="{9A582D31-C664-4CAD-B6E2-F5C9997AF44B}" type="parTrans" cxnId="{831355D0-B892-4D5B-B620-A15328AD4FD7}">
      <dgm:prSet/>
      <dgm:spPr/>
      <dgm:t>
        <a:bodyPr/>
        <a:lstStyle/>
        <a:p>
          <a:endParaRPr lang="en-US"/>
        </a:p>
      </dgm:t>
    </dgm:pt>
    <dgm:pt modelId="{166AB043-89A1-4FD7-9A1F-B65D4083B1DB}" type="sibTrans" cxnId="{831355D0-B892-4D5B-B620-A15328AD4FD7}">
      <dgm:prSet/>
      <dgm:spPr/>
      <dgm:t>
        <a:bodyPr/>
        <a:lstStyle/>
        <a:p>
          <a:endParaRPr lang="en-US"/>
        </a:p>
      </dgm:t>
    </dgm:pt>
    <dgm:pt modelId="{3B204C7F-9646-4079-9483-372F65B692AF}">
      <dgm:prSet phldrT="[Text]" custT="1"/>
      <dgm:spPr/>
      <dgm:t>
        <a:bodyPr/>
        <a:lstStyle/>
        <a:p>
          <a:r>
            <a:rPr lang="en-US" sz="1600" dirty="0" smtClean="0">
              <a:solidFill>
                <a:srgbClr val="336600"/>
              </a:solidFill>
            </a:rPr>
            <a:t>CLAS policy team trains internal policy committee on CLAS standards</a:t>
          </a:r>
          <a:endParaRPr lang="en-US" sz="1600" dirty="0">
            <a:solidFill>
              <a:srgbClr val="336600"/>
            </a:solidFill>
          </a:endParaRPr>
        </a:p>
      </dgm:t>
    </dgm:pt>
    <dgm:pt modelId="{6F9B3A65-B9E3-40F8-BB23-532EAEF8F7C3}" type="parTrans" cxnId="{0CA26D90-90EE-48D4-9038-F07A8BDB0701}">
      <dgm:prSet/>
      <dgm:spPr/>
      <dgm:t>
        <a:bodyPr/>
        <a:lstStyle/>
        <a:p>
          <a:endParaRPr lang="en-US"/>
        </a:p>
      </dgm:t>
    </dgm:pt>
    <dgm:pt modelId="{76BFBDDB-FFC8-4912-AB21-A3B6C3353EA9}" type="sibTrans" cxnId="{0CA26D90-90EE-48D4-9038-F07A8BDB0701}">
      <dgm:prSet/>
      <dgm:spPr/>
      <dgm:t>
        <a:bodyPr/>
        <a:lstStyle/>
        <a:p>
          <a:endParaRPr lang="en-US"/>
        </a:p>
      </dgm:t>
    </dgm:pt>
    <dgm:pt modelId="{6EC028A7-15E1-45B6-9133-AD2E15D5F155}">
      <dgm:prSet phldrT="[Text]" custT="1"/>
      <dgm:spPr/>
      <dgm:t>
        <a:bodyPr/>
        <a:lstStyle/>
        <a:p>
          <a:r>
            <a:rPr lang="en-US" sz="1600" dirty="0" smtClean="0">
              <a:solidFill>
                <a:schemeClr val="tx1"/>
              </a:solidFill>
            </a:rPr>
            <a:t>Policy revision is communicated to affected staff</a:t>
          </a:r>
          <a:endParaRPr lang="en-US" sz="1600" dirty="0">
            <a:solidFill>
              <a:schemeClr val="tx1"/>
            </a:solidFill>
          </a:endParaRPr>
        </a:p>
      </dgm:t>
    </dgm:pt>
    <dgm:pt modelId="{526A9A0A-53F7-40DB-9421-EE72DA2E97C9}" type="parTrans" cxnId="{3D1482F5-8A6F-4CC0-A69E-ABF932FC1D6E}">
      <dgm:prSet/>
      <dgm:spPr/>
      <dgm:t>
        <a:bodyPr/>
        <a:lstStyle/>
        <a:p>
          <a:endParaRPr lang="en-US"/>
        </a:p>
      </dgm:t>
    </dgm:pt>
    <dgm:pt modelId="{30899A5C-6EAD-4886-8806-404BBA06975E}" type="sibTrans" cxnId="{3D1482F5-8A6F-4CC0-A69E-ABF932FC1D6E}">
      <dgm:prSet/>
      <dgm:spPr/>
      <dgm:t>
        <a:bodyPr/>
        <a:lstStyle/>
        <a:p>
          <a:endParaRPr lang="en-US"/>
        </a:p>
      </dgm:t>
    </dgm:pt>
    <dgm:pt modelId="{D14E2F7A-E5F4-43DE-B377-2565D6D0E72C}">
      <dgm:prSet phldrT="[Text]" custT="1"/>
      <dgm:spPr/>
      <dgm:t>
        <a:bodyPr/>
        <a:lstStyle/>
        <a:p>
          <a:r>
            <a:rPr lang="en-US" sz="1600" dirty="0" smtClean="0">
              <a:solidFill>
                <a:schemeClr val="tx1"/>
              </a:solidFill>
            </a:rPr>
            <a:t>Revised policy is sent for needed approvals</a:t>
          </a:r>
          <a:endParaRPr lang="en-US" sz="1600" dirty="0">
            <a:solidFill>
              <a:schemeClr val="tx1"/>
            </a:solidFill>
          </a:endParaRPr>
        </a:p>
      </dgm:t>
    </dgm:pt>
    <dgm:pt modelId="{4C7E99ED-EF23-4AA5-A87E-BC9625B8ADF6}" type="parTrans" cxnId="{D9B3777B-2563-471F-8B3E-79C06861A73A}">
      <dgm:prSet/>
      <dgm:spPr/>
    </dgm:pt>
    <dgm:pt modelId="{FE50B555-22D0-4DE3-ACB2-7243407A412C}" type="sibTrans" cxnId="{D9B3777B-2563-471F-8B3E-79C06861A73A}">
      <dgm:prSet/>
      <dgm:spPr/>
    </dgm:pt>
    <dgm:pt modelId="{79630E0B-1D8D-43DA-B6EF-E9513B4016B9}" type="pres">
      <dgm:prSet presAssocID="{23261794-E5AC-4450-92A6-59E02546FFF2}" presName="Name0" presStyleCnt="0">
        <dgm:presLayoutVars>
          <dgm:dir/>
          <dgm:animLvl val="lvl"/>
          <dgm:resizeHandles val="exact"/>
        </dgm:presLayoutVars>
      </dgm:prSet>
      <dgm:spPr/>
      <dgm:t>
        <a:bodyPr/>
        <a:lstStyle/>
        <a:p>
          <a:endParaRPr lang="en-US"/>
        </a:p>
      </dgm:t>
    </dgm:pt>
    <dgm:pt modelId="{E659FDDB-7A1C-40C6-8561-C3E85EDC5E37}" type="pres">
      <dgm:prSet presAssocID="{6EC028A7-15E1-45B6-9133-AD2E15D5F155}" presName="boxAndChildren" presStyleCnt="0"/>
      <dgm:spPr/>
    </dgm:pt>
    <dgm:pt modelId="{4B515A1D-6C55-4EBA-94B7-9CD2CD2AE2C9}" type="pres">
      <dgm:prSet presAssocID="{6EC028A7-15E1-45B6-9133-AD2E15D5F155}" presName="parentTextBox" presStyleLbl="node1" presStyleIdx="0" presStyleCnt="6" custLinFactNeighborY="-4397"/>
      <dgm:spPr/>
      <dgm:t>
        <a:bodyPr/>
        <a:lstStyle/>
        <a:p>
          <a:endParaRPr lang="en-US"/>
        </a:p>
      </dgm:t>
    </dgm:pt>
    <dgm:pt modelId="{D4AF0448-E6CF-426F-8FEB-E2CFA727D376}" type="pres">
      <dgm:prSet presAssocID="{FE50B555-22D0-4DE3-ACB2-7243407A412C}" presName="sp" presStyleCnt="0"/>
      <dgm:spPr/>
    </dgm:pt>
    <dgm:pt modelId="{FF07D488-95A7-4621-A2BE-14F4A3A129FA}" type="pres">
      <dgm:prSet presAssocID="{D14E2F7A-E5F4-43DE-B377-2565D6D0E72C}" presName="arrowAndChildren" presStyleCnt="0"/>
      <dgm:spPr/>
    </dgm:pt>
    <dgm:pt modelId="{6D91F13A-250A-40F2-979C-B037E2DA9BC0}" type="pres">
      <dgm:prSet presAssocID="{D14E2F7A-E5F4-43DE-B377-2565D6D0E72C}" presName="parentTextArrow" presStyleLbl="node1" presStyleIdx="1" presStyleCnt="6"/>
      <dgm:spPr/>
      <dgm:t>
        <a:bodyPr/>
        <a:lstStyle/>
        <a:p>
          <a:endParaRPr lang="en-US"/>
        </a:p>
      </dgm:t>
    </dgm:pt>
    <dgm:pt modelId="{C61C0643-1228-4B89-B6BD-0AF2ECA1FE83}" type="pres">
      <dgm:prSet presAssocID="{E9F93B8E-7F4E-4429-AF1C-6D27DB92F1BE}" presName="sp" presStyleCnt="0"/>
      <dgm:spPr/>
    </dgm:pt>
    <dgm:pt modelId="{6515466B-79F3-46AC-99E6-600225396725}" type="pres">
      <dgm:prSet presAssocID="{8495D11D-F10A-45BD-AB43-B0AD549FFB75}" presName="arrowAndChildren" presStyleCnt="0"/>
      <dgm:spPr/>
    </dgm:pt>
    <dgm:pt modelId="{E3A4A094-2605-4B0E-936B-CEF35A1F30AD}" type="pres">
      <dgm:prSet presAssocID="{8495D11D-F10A-45BD-AB43-B0AD549FFB75}" presName="parentTextArrow" presStyleLbl="node1" presStyleIdx="2" presStyleCnt="6"/>
      <dgm:spPr/>
      <dgm:t>
        <a:bodyPr/>
        <a:lstStyle/>
        <a:p>
          <a:endParaRPr lang="en-US"/>
        </a:p>
      </dgm:t>
    </dgm:pt>
    <dgm:pt modelId="{53544389-9F04-4496-A891-A14D5071A1D5}" type="pres">
      <dgm:prSet presAssocID="{E012873E-4535-4146-B64A-3A65D13137FE}" presName="sp" presStyleCnt="0"/>
      <dgm:spPr/>
    </dgm:pt>
    <dgm:pt modelId="{801318AF-9C7A-467D-B666-2136B31CE73A}" type="pres">
      <dgm:prSet presAssocID="{77A9AD26-04C8-4D94-9587-51C9CF2180B9}" presName="arrowAndChildren" presStyleCnt="0"/>
      <dgm:spPr/>
    </dgm:pt>
    <dgm:pt modelId="{62B5EC16-E2B1-46E6-8614-493AA966366D}" type="pres">
      <dgm:prSet presAssocID="{77A9AD26-04C8-4D94-9587-51C9CF2180B9}" presName="parentTextArrow" presStyleLbl="node1" presStyleIdx="3" presStyleCnt="6"/>
      <dgm:spPr/>
      <dgm:t>
        <a:bodyPr/>
        <a:lstStyle/>
        <a:p>
          <a:endParaRPr lang="en-US"/>
        </a:p>
      </dgm:t>
    </dgm:pt>
    <dgm:pt modelId="{3308411D-071D-4D34-A1D7-45E6D924FB45}" type="pres">
      <dgm:prSet presAssocID="{166AB043-89A1-4FD7-9A1F-B65D4083B1DB}" presName="sp" presStyleCnt="0"/>
      <dgm:spPr/>
    </dgm:pt>
    <dgm:pt modelId="{E9473007-2AF1-4C92-B473-4E951F13C1D6}" type="pres">
      <dgm:prSet presAssocID="{94F5EBBD-CAD3-4144-A412-305ADFDCA1DF}" presName="arrowAndChildren" presStyleCnt="0"/>
      <dgm:spPr/>
    </dgm:pt>
    <dgm:pt modelId="{D1BAAE5C-9D44-4773-A409-7AF3924BAD87}" type="pres">
      <dgm:prSet presAssocID="{94F5EBBD-CAD3-4144-A412-305ADFDCA1DF}" presName="parentTextArrow" presStyleLbl="node1" presStyleIdx="4" presStyleCnt="6"/>
      <dgm:spPr/>
      <dgm:t>
        <a:bodyPr/>
        <a:lstStyle/>
        <a:p>
          <a:endParaRPr lang="en-US"/>
        </a:p>
      </dgm:t>
    </dgm:pt>
    <dgm:pt modelId="{C2E0D2FF-3983-44F8-9A0A-8380CF8EBE5D}" type="pres">
      <dgm:prSet presAssocID="{76BFBDDB-FFC8-4912-AB21-A3B6C3353EA9}" presName="sp" presStyleCnt="0"/>
      <dgm:spPr/>
    </dgm:pt>
    <dgm:pt modelId="{D8AF18BA-FDA2-42CA-967A-FA84240243D4}" type="pres">
      <dgm:prSet presAssocID="{3B204C7F-9646-4079-9483-372F65B692AF}" presName="arrowAndChildren" presStyleCnt="0"/>
      <dgm:spPr/>
    </dgm:pt>
    <dgm:pt modelId="{DC852D05-6641-4D1C-AE26-51B1FFE29283}" type="pres">
      <dgm:prSet presAssocID="{3B204C7F-9646-4079-9483-372F65B692AF}" presName="parentTextArrow" presStyleLbl="node1" presStyleIdx="5" presStyleCnt="6" custLinFactNeighborY="-221"/>
      <dgm:spPr/>
      <dgm:t>
        <a:bodyPr/>
        <a:lstStyle/>
        <a:p>
          <a:endParaRPr lang="en-US"/>
        </a:p>
      </dgm:t>
    </dgm:pt>
  </dgm:ptLst>
  <dgm:cxnLst>
    <dgm:cxn modelId="{8EE3B54D-2297-405E-81E3-AF81D8FAAD1E}" type="presOf" srcId="{D14E2F7A-E5F4-43DE-B377-2565D6D0E72C}" destId="{6D91F13A-250A-40F2-979C-B037E2DA9BC0}" srcOrd="0" destOrd="0" presId="urn:microsoft.com/office/officeart/2005/8/layout/process4"/>
    <dgm:cxn modelId="{B79E3A09-0AD0-492D-82D8-0E1A0D0BFD82}" type="presOf" srcId="{8495D11D-F10A-45BD-AB43-B0AD549FFB75}" destId="{E3A4A094-2605-4B0E-936B-CEF35A1F30AD}" srcOrd="0" destOrd="0" presId="urn:microsoft.com/office/officeart/2005/8/layout/process4"/>
    <dgm:cxn modelId="{5A54014F-BD0C-4373-A6B2-25B588B0D91E}" srcId="{23261794-E5AC-4450-92A6-59E02546FFF2}" destId="{8495D11D-F10A-45BD-AB43-B0AD549FFB75}" srcOrd="3" destOrd="0" parTransId="{7F8A3C3D-DDD8-4AA5-A738-00C9590BCB09}" sibTransId="{E9F93B8E-7F4E-4429-AF1C-6D27DB92F1BE}"/>
    <dgm:cxn modelId="{3D1482F5-8A6F-4CC0-A69E-ABF932FC1D6E}" srcId="{23261794-E5AC-4450-92A6-59E02546FFF2}" destId="{6EC028A7-15E1-45B6-9133-AD2E15D5F155}" srcOrd="5" destOrd="0" parTransId="{526A9A0A-53F7-40DB-9421-EE72DA2E97C9}" sibTransId="{30899A5C-6EAD-4886-8806-404BBA06975E}"/>
    <dgm:cxn modelId="{831355D0-B892-4D5B-B620-A15328AD4FD7}" srcId="{23261794-E5AC-4450-92A6-59E02546FFF2}" destId="{94F5EBBD-CAD3-4144-A412-305ADFDCA1DF}" srcOrd="1" destOrd="0" parTransId="{9A582D31-C664-4CAD-B6E2-F5C9997AF44B}" sibTransId="{166AB043-89A1-4FD7-9A1F-B65D4083B1DB}"/>
    <dgm:cxn modelId="{D9B3777B-2563-471F-8B3E-79C06861A73A}" srcId="{23261794-E5AC-4450-92A6-59E02546FFF2}" destId="{D14E2F7A-E5F4-43DE-B377-2565D6D0E72C}" srcOrd="4" destOrd="0" parTransId="{4C7E99ED-EF23-4AA5-A87E-BC9625B8ADF6}" sibTransId="{FE50B555-22D0-4DE3-ACB2-7243407A412C}"/>
    <dgm:cxn modelId="{0A8331F5-BE44-402F-B9B4-339FFAD7062C}" type="presOf" srcId="{3B204C7F-9646-4079-9483-372F65B692AF}" destId="{DC852D05-6641-4D1C-AE26-51B1FFE29283}" srcOrd="0" destOrd="0" presId="urn:microsoft.com/office/officeart/2005/8/layout/process4"/>
    <dgm:cxn modelId="{BF32F890-5931-4796-B7D8-00999F2C03CE}" type="presOf" srcId="{94F5EBBD-CAD3-4144-A412-305ADFDCA1DF}" destId="{D1BAAE5C-9D44-4773-A409-7AF3924BAD87}" srcOrd="0" destOrd="0" presId="urn:microsoft.com/office/officeart/2005/8/layout/process4"/>
    <dgm:cxn modelId="{7EB7AD7D-5994-40D1-AF2A-3FF01EFAB007}" srcId="{23261794-E5AC-4450-92A6-59E02546FFF2}" destId="{77A9AD26-04C8-4D94-9587-51C9CF2180B9}" srcOrd="2" destOrd="0" parTransId="{B8ABEE4F-411E-43FD-B85A-6D751E29F5BB}" sibTransId="{E012873E-4535-4146-B64A-3A65D13137FE}"/>
    <dgm:cxn modelId="{32CAD68B-7D77-4F9D-BEBA-53F90AFBAD1C}" type="presOf" srcId="{23261794-E5AC-4450-92A6-59E02546FFF2}" destId="{79630E0B-1D8D-43DA-B6EF-E9513B4016B9}" srcOrd="0" destOrd="0" presId="urn:microsoft.com/office/officeart/2005/8/layout/process4"/>
    <dgm:cxn modelId="{E0609A97-7E4B-487F-803F-43E4B308C473}" type="presOf" srcId="{77A9AD26-04C8-4D94-9587-51C9CF2180B9}" destId="{62B5EC16-E2B1-46E6-8614-493AA966366D}" srcOrd="0" destOrd="0" presId="urn:microsoft.com/office/officeart/2005/8/layout/process4"/>
    <dgm:cxn modelId="{2C7C4EFE-D523-4DC3-A906-5C0B1098777D}" type="presOf" srcId="{6EC028A7-15E1-45B6-9133-AD2E15D5F155}" destId="{4B515A1D-6C55-4EBA-94B7-9CD2CD2AE2C9}" srcOrd="0" destOrd="0" presId="urn:microsoft.com/office/officeart/2005/8/layout/process4"/>
    <dgm:cxn modelId="{0CA26D90-90EE-48D4-9038-F07A8BDB0701}" srcId="{23261794-E5AC-4450-92A6-59E02546FFF2}" destId="{3B204C7F-9646-4079-9483-372F65B692AF}" srcOrd="0" destOrd="0" parTransId="{6F9B3A65-B9E3-40F8-BB23-532EAEF8F7C3}" sibTransId="{76BFBDDB-FFC8-4912-AB21-A3B6C3353EA9}"/>
    <dgm:cxn modelId="{8873800E-6FA0-42B7-A748-B47F9F2D436F}" type="presParOf" srcId="{79630E0B-1D8D-43DA-B6EF-E9513B4016B9}" destId="{E659FDDB-7A1C-40C6-8561-C3E85EDC5E37}" srcOrd="0" destOrd="0" presId="urn:microsoft.com/office/officeart/2005/8/layout/process4"/>
    <dgm:cxn modelId="{D66C092C-C8FC-4A18-AAA4-D90F608ED735}" type="presParOf" srcId="{E659FDDB-7A1C-40C6-8561-C3E85EDC5E37}" destId="{4B515A1D-6C55-4EBA-94B7-9CD2CD2AE2C9}" srcOrd="0" destOrd="0" presId="urn:microsoft.com/office/officeart/2005/8/layout/process4"/>
    <dgm:cxn modelId="{589A4C9C-A4E0-48DC-B103-9D9F269E6D63}" type="presParOf" srcId="{79630E0B-1D8D-43DA-B6EF-E9513B4016B9}" destId="{D4AF0448-E6CF-426F-8FEB-E2CFA727D376}" srcOrd="1" destOrd="0" presId="urn:microsoft.com/office/officeart/2005/8/layout/process4"/>
    <dgm:cxn modelId="{5CAD4AB0-22E0-4E42-ADF1-AE952DAF0E1F}" type="presParOf" srcId="{79630E0B-1D8D-43DA-B6EF-E9513B4016B9}" destId="{FF07D488-95A7-4621-A2BE-14F4A3A129FA}" srcOrd="2" destOrd="0" presId="urn:microsoft.com/office/officeart/2005/8/layout/process4"/>
    <dgm:cxn modelId="{05C70656-7848-4AD7-8B7B-288D77F43928}" type="presParOf" srcId="{FF07D488-95A7-4621-A2BE-14F4A3A129FA}" destId="{6D91F13A-250A-40F2-979C-B037E2DA9BC0}" srcOrd="0" destOrd="0" presId="urn:microsoft.com/office/officeart/2005/8/layout/process4"/>
    <dgm:cxn modelId="{9A2F2DE4-794C-45FC-86A5-AFD20616F625}" type="presParOf" srcId="{79630E0B-1D8D-43DA-B6EF-E9513B4016B9}" destId="{C61C0643-1228-4B89-B6BD-0AF2ECA1FE83}" srcOrd="3" destOrd="0" presId="urn:microsoft.com/office/officeart/2005/8/layout/process4"/>
    <dgm:cxn modelId="{4351C237-37BB-46A1-9792-9B249202D2EB}" type="presParOf" srcId="{79630E0B-1D8D-43DA-B6EF-E9513B4016B9}" destId="{6515466B-79F3-46AC-99E6-600225396725}" srcOrd="4" destOrd="0" presId="urn:microsoft.com/office/officeart/2005/8/layout/process4"/>
    <dgm:cxn modelId="{BF9DBAC8-811E-4773-988B-D3A569A29488}" type="presParOf" srcId="{6515466B-79F3-46AC-99E6-600225396725}" destId="{E3A4A094-2605-4B0E-936B-CEF35A1F30AD}" srcOrd="0" destOrd="0" presId="urn:microsoft.com/office/officeart/2005/8/layout/process4"/>
    <dgm:cxn modelId="{F2D91BA1-2420-459F-B761-F3815EDF1957}" type="presParOf" srcId="{79630E0B-1D8D-43DA-B6EF-E9513B4016B9}" destId="{53544389-9F04-4496-A891-A14D5071A1D5}" srcOrd="5" destOrd="0" presId="urn:microsoft.com/office/officeart/2005/8/layout/process4"/>
    <dgm:cxn modelId="{920D96FA-9CEB-4220-B41A-EC25EF8D0196}" type="presParOf" srcId="{79630E0B-1D8D-43DA-B6EF-E9513B4016B9}" destId="{801318AF-9C7A-467D-B666-2136B31CE73A}" srcOrd="6" destOrd="0" presId="urn:microsoft.com/office/officeart/2005/8/layout/process4"/>
    <dgm:cxn modelId="{842E584F-D87A-4A2A-A306-B649B6D2FB87}" type="presParOf" srcId="{801318AF-9C7A-467D-B666-2136B31CE73A}" destId="{62B5EC16-E2B1-46E6-8614-493AA966366D}" srcOrd="0" destOrd="0" presId="urn:microsoft.com/office/officeart/2005/8/layout/process4"/>
    <dgm:cxn modelId="{D1FC6D35-D530-40B0-8EC4-F41095A55371}" type="presParOf" srcId="{79630E0B-1D8D-43DA-B6EF-E9513B4016B9}" destId="{3308411D-071D-4D34-A1D7-45E6D924FB45}" srcOrd="7" destOrd="0" presId="urn:microsoft.com/office/officeart/2005/8/layout/process4"/>
    <dgm:cxn modelId="{7FE509D4-2003-42F5-815C-AC33DA1E9841}" type="presParOf" srcId="{79630E0B-1D8D-43DA-B6EF-E9513B4016B9}" destId="{E9473007-2AF1-4C92-B473-4E951F13C1D6}" srcOrd="8" destOrd="0" presId="urn:microsoft.com/office/officeart/2005/8/layout/process4"/>
    <dgm:cxn modelId="{2541617E-8FB8-4201-A77C-AA04511132A9}" type="presParOf" srcId="{E9473007-2AF1-4C92-B473-4E951F13C1D6}" destId="{D1BAAE5C-9D44-4773-A409-7AF3924BAD87}" srcOrd="0" destOrd="0" presId="urn:microsoft.com/office/officeart/2005/8/layout/process4"/>
    <dgm:cxn modelId="{E03FA52C-2AA8-41E1-83B7-5A2452C546A1}" type="presParOf" srcId="{79630E0B-1D8D-43DA-B6EF-E9513B4016B9}" destId="{C2E0D2FF-3983-44F8-9A0A-8380CF8EBE5D}" srcOrd="9" destOrd="0" presId="urn:microsoft.com/office/officeart/2005/8/layout/process4"/>
    <dgm:cxn modelId="{87B0F39A-77C1-4D24-9E90-8C0AAD4EFD7B}" type="presParOf" srcId="{79630E0B-1D8D-43DA-B6EF-E9513B4016B9}" destId="{D8AF18BA-FDA2-42CA-967A-FA84240243D4}" srcOrd="10" destOrd="0" presId="urn:microsoft.com/office/officeart/2005/8/layout/process4"/>
    <dgm:cxn modelId="{AABB7BFC-D260-483C-85BD-0875F3F94EF8}" type="presParOf" srcId="{D8AF18BA-FDA2-42CA-967A-FA84240243D4}" destId="{DC852D05-6641-4D1C-AE26-51B1FFE29283}"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E6D86E1-5F77-4065-AB4C-C4CF4F7C08E7}">
      <dsp:nvSpPr>
        <dsp:cNvPr id="0" name=""/>
        <dsp:cNvSpPr/>
      </dsp:nvSpPr>
      <dsp:spPr>
        <a:xfrm>
          <a:off x="0" y="3860331"/>
          <a:ext cx="7467600" cy="633319"/>
        </a:xfrm>
        <a:prstGeom prst="rec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Revision is communicated to affected staff</a:t>
          </a:r>
          <a:endParaRPr lang="en-US" sz="1600" kern="1200" dirty="0"/>
        </a:p>
      </dsp:txBody>
      <dsp:txXfrm>
        <a:off x="0" y="3860331"/>
        <a:ext cx="7467600" cy="633319"/>
      </dsp:txXfrm>
    </dsp:sp>
    <dsp:sp modelId="{910911A5-1E3F-41A7-A013-98E1602BAE41}">
      <dsp:nvSpPr>
        <dsp:cNvPr id="0" name=""/>
        <dsp:cNvSpPr/>
      </dsp:nvSpPr>
      <dsp:spPr>
        <a:xfrm rot="10800000">
          <a:off x="0" y="2895785"/>
          <a:ext cx="7467600" cy="974045"/>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If revised, policy is sent for needed approvals</a:t>
          </a:r>
          <a:endParaRPr lang="en-US" sz="1600" kern="1200" dirty="0"/>
        </a:p>
      </dsp:txBody>
      <dsp:txXfrm rot="10800000">
        <a:off x="0" y="2895785"/>
        <a:ext cx="7467600" cy="974045"/>
      </dsp:txXfrm>
    </dsp:sp>
    <dsp:sp modelId="{E3A4A094-2605-4B0E-936B-CEF35A1F30AD}">
      <dsp:nvSpPr>
        <dsp:cNvPr id="0" name=""/>
        <dsp:cNvSpPr/>
      </dsp:nvSpPr>
      <dsp:spPr>
        <a:xfrm rot="10800000">
          <a:off x="0" y="1931240"/>
          <a:ext cx="7467600" cy="974045"/>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Policy owner reviews, makes any edits, and submits to committee</a:t>
          </a:r>
          <a:endParaRPr lang="en-US" sz="1600" kern="1200" dirty="0"/>
        </a:p>
      </dsp:txBody>
      <dsp:txXfrm rot="10800000">
        <a:off x="0" y="1931240"/>
        <a:ext cx="7467600" cy="974045"/>
      </dsp:txXfrm>
    </dsp:sp>
    <dsp:sp modelId="{62B5EC16-E2B1-46E6-8614-493AA966366D}">
      <dsp:nvSpPr>
        <dsp:cNvPr id="0" name=""/>
        <dsp:cNvSpPr/>
      </dsp:nvSpPr>
      <dsp:spPr>
        <a:xfrm rot="10800000">
          <a:off x="0" y="966694"/>
          <a:ext cx="7467600" cy="974045"/>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Committee sends to policy owner</a:t>
          </a:r>
          <a:endParaRPr lang="en-US" sz="1600" kern="1200" dirty="0"/>
        </a:p>
      </dsp:txBody>
      <dsp:txXfrm rot="10800000">
        <a:off x="0" y="966694"/>
        <a:ext cx="7467600" cy="974045"/>
      </dsp:txXfrm>
    </dsp:sp>
    <dsp:sp modelId="{D1BAAE5C-9D44-4773-A409-7AF3924BAD87}">
      <dsp:nvSpPr>
        <dsp:cNvPr id="0" name=""/>
        <dsp:cNvSpPr/>
      </dsp:nvSpPr>
      <dsp:spPr>
        <a:xfrm rot="10800000">
          <a:off x="0" y="951"/>
          <a:ext cx="7467600" cy="974045"/>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Internal policy committee identifies policies that are nearing review date</a:t>
          </a:r>
          <a:endParaRPr lang="en-US" sz="1600" kern="1200" dirty="0"/>
        </a:p>
      </dsp:txBody>
      <dsp:txXfrm rot="10800000">
        <a:off x="0" y="951"/>
        <a:ext cx="7467600" cy="97404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515A1D-6C55-4EBA-94B7-9CD2CD2AE2C9}">
      <dsp:nvSpPr>
        <dsp:cNvPr id="0" name=""/>
        <dsp:cNvSpPr/>
      </dsp:nvSpPr>
      <dsp:spPr>
        <a:xfrm>
          <a:off x="0" y="4083262"/>
          <a:ext cx="7239000" cy="539036"/>
        </a:xfrm>
        <a:prstGeom prst="rec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Policy revision is communicated to affected staff</a:t>
          </a:r>
          <a:endParaRPr lang="en-US" sz="1600" kern="1200" dirty="0">
            <a:solidFill>
              <a:schemeClr val="tx1"/>
            </a:solidFill>
          </a:endParaRPr>
        </a:p>
      </dsp:txBody>
      <dsp:txXfrm>
        <a:off x="0" y="4083262"/>
        <a:ext cx="7239000" cy="539036"/>
      </dsp:txXfrm>
    </dsp:sp>
    <dsp:sp modelId="{6D91F13A-250A-40F2-979C-B037E2DA9BC0}">
      <dsp:nvSpPr>
        <dsp:cNvPr id="0" name=""/>
        <dsp:cNvSpPr/>
      </dsp:nvSpPr>
      <dsp:spPr>
        <a:xfrm rot="10800000">
          <a:off x="0" y="3286011"/>
          <a:ext cx="7239000" cy="829038"/>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Revised policy is sent for needed approvals</a:t>
          </a:r>
          <a:endParaRPr lang="en-US" sz="1600" kern="1200" dirty="0">
            <a:solidFill>
              <a:schemeClr val="tx1"/>
            </a:solidFill>
          </a:endParaRPr>
        </a:p>
      </dsp:txBody>
      <dsp:txXfrm rot="10800000">
        <a:off x="0" y="3286011"/>
        <a:ext cx="7239000" cy="829038"/>
      </dsp:txXfrm>
    </dsp:sp>
    <dsp:sp modelId="{E3A4A094-2605-4B0E-936B-CEF35A1F30AD}">
      <dsp:nvSpPr>
        <dsp:cNvPr id="0" name=""/>
        <dsp:cNvSpPr/>
      </dsp:nvSpPr>
      <dsp:spPr>
        <a:xfrm rot="10800000">
          <a:off x="0" y="2465058"/>
          <a:ext cx="7239000" cy="829038"/>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Policy owner reviews, makes edits</a:t>
          </a:r>
          <a:r>
            <a:rPr lang="en-US" sz="1600" kern="1200" dirty="0" smtClean="0">
              <a:solidFill>
                <a:srgbClr val="C00000"/>
              </a:solidFill>
            </a:rPr>
            <a:t> </a:t>
          </a:r>
          <a:r>
            <a:rPr lang="en-US" sz="1600" kern="1200" dirty="0" smtClean="0">
              <a:solidFill>
                <a:srgbClr val="336600"/>
              </a:solidFill>
            </a:rPr>
            <a:t>to include CLAS compliant language</a:t>
          </a:r>
          <a:r>
            <a:rPr lang="en-US" sz="1600" kern="1200" dirty="0" smtClean="0"/>
            <a:t>, and submits to committee</a:t>
          </a:r>
        </a:p>
      </dsp:txBody>
      <dsp:txXfrm rot="10800000">
        <a:off x="0" y="2465058"/>
        <a:ext cx="7239000" cy="829038"/>
      </dsp:txXfrm>
    </dsp:sp>
    <dsp:sp modelId="{62B5EC16-E2B1-46E6-8614-493AA966366D}">
      <dsp:nvSpPr>
        <dsp:cNvPr id="0" name=""/>
        <dsp:cNvSpPr/>
      </dsp:nvSpPr>
      <dsp:spPr>
        <a:xfrm rot="10800000">
          <a:off x="0" y="1644104"/>
          <a:ext cx="7239000" cy="829038"/>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Committee sends policy to owner </a:t>
          </a:r>
          <a:r>
            <a:rPr lang="en-US" sz="1600" kern="1200" dirty="0" smtClean="0">
              <a:solidFill>
                <a:srgbClr val="336600"/>
              </a:solidFill>
            </a:rPr>
            <a:t>with CLAS check-list and draft language</a:t>
          </a:r>
          <a:endParaRPr lang="en-US" sz="1600" kern="1200" dirty="0">
            <a:solidFill>
              <a:srgbClr val="336600"/>
            </a:solidFill>
          </a:endParaRPr>
        </a:p>
      </dsp:txBody>
      <dsp:txXfrm rot="10800000">
        <a:off x="0" y="1644104"/>
        <a:ext cx="7239000" cy="829038"/>
      </dsp:txXfrm>
    </dsp:sp>
    <dsp:sp modelId="{D1BAAE5C-9D44-4773-A409-7AF3924BAD87}">
      <dsp:nvSpPr>
        <dsp:cNvPr id="0" name=""/>
        <dsp:cNvSpPr/>
      </dsp:nvSpPr>
      <dsp:spPr>
        <a:xfrm rot="10800000">
          <a:off x="0" y="823151"/>
          <a:ext cx="7239000" cy="829038"/>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t>Committee identifies policies that are nearing review date </a:t>
          </a:r>
          <a:r>
            <a:rPr lang="en-US" sz="1600" kern="1200" dirty="0" smtClean="0">
              <a:solidFill>
                <a:srgbClr val="336600"/>
              </a:solidFill>
            </a:rPr>
            <a:t>AND are related to CLAS</a:t>
          </a:r>
          <a:endParaRPr lang="en-US" sz="1600" kern="1200" dirty="0">
            <a:solidFill>
              <a:srgbClr val="336600"/>
            </a:solidFill>
          </a:endParaRPr>
        </a:p>
      </dsp:txBody>
      <dsp:txXfrm rot="10800000">
        <a:off x="0" y="823151"/>
        <a:ext cx="7239000" cy="829038"/>
      </dsp:txXfrm>
    </dsp:sp>
    <dsp:sp modelId="{DC852D05-6641-4D1C-AE26-51B1FFE29283}">
      <dsp:nvSpPr>
        <dsp:cNvPr id="0" name=""/>
        <dsp:cNvSpPr/>
      </dsp:nvSpPr>
      <dsp:spPr>
        <a:xfrm rot="10800000">
          <a:off x="0" y="366"/>
          <a:ext cx="7239000" cy="829038"/>
        </a:xfrm>
        <a:prstGeom prst="upArrowCallout">
          <a:avLst/>
        </a:prstGeom>
        <a:solidFill>
          <a:schemeClr val="lt1">
            <a:hueOff val="0"/>
            <a:satOff val="0"/>
            <a:lumOff val="0"/>
            <a:alphaOff val="0"/>
          </a:schemeClr>
        </a:solidFill>
        <a:ln w="55000" cap="flat" cmpd="thickThin"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kern="1200" dirty="0" smtClean="0">
              <a:solidFill>
                <a:srgbClr val="336600"/>
              </a:solidFill>
            </a:rPr>
            <a:t>CLAS policy team trains internal policy committee on CLAS standards</a:t>
          </a:r>
          <a:endParaRPr lang="en-US" sz="1600" kern="1200" dirty="0">
            <a:solidFill>
              <a:srgbClr val="336600"/>
            </a:solidFill>
          </a:endParaRPr>
        </a:p>
      </dsp:txBody>
      <dsp:txXfrm rot="10800000">
        <a:off x="0" y="366"/>
        <a:ext cx="7239000" cy="8290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F2DFBEC-8429-4AF3-A8FF-6686089A1994}" type="datetimeFigureOut">
              <a:rPr lang="en-US"/>
              <a:pPr>
                <a:defRPr/>
              </a:pPr>
              <a:t>8/23/2015</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032E0E5-25AF-487C-B6EA-6543C943A2B8}" type="slidenum">
              <a:rPr lang="en-US"/>
              <a:pPr>
                <a:defRPr/>
              </a:pPr>
              <a:t>‹#›</a:t>
            </a:fld>
            <a:endParaRPr lang="en-US" dirty="0"/>
          </a:p>
        </p:txBody>
      </p:sp>
    </p:spTree>
    <p:extLst>
      <p:ext uri="{BB962C8B-B14F-4D97-AF65-F5344CB8AC3E}">
        <p14:creationId xmlns:p14="http://schemas.microsoft.com/office/powerpoint/2010/main" xmlns="" val="3690372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2830" tIns="46415" rIns="92830" bIns="46415"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2830" tIns="46415" rIns="92830" bIns="46415" rtlCol="0"/>
          <a:lstStyle>
            <a:lvl1pPr algn="r" fontAlgn="auto">
              <a:spcBef>
                <a:spcPts val="0"/>
              </a:spcBef>
              <a:spcAft>
                <a:spcPts val="0"/>
              </a:spcAft>
              <a:defRPr sz="1200">
                <a:latin typeface="+mn-lt"/>
              </a:defRPr>
            </a:lvl1pPr>
          </a:lstStyle>
          <a:p>
            <a:pPr>
              <a:defRPr/>
            </a:pPr>
            <a:fld id="{C1B23F2F-D483-4DDC-B483-35FCE95EDCFE}" type="datetimeFigureOut">
              <a:rPr lang="en-US"/>
              <a:pPr>
                <a:defRPr/>
              </a:pPr>
              <a:t>8/23/2015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2830" tIns="46415" rIns="92830" bIns="4641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2830" tIns="46415" rIns="92830" bIns="46415"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2830" tIns="46415" rIns="92830" bIns="46415" rtlCol="0" anchor="b"/>
          <a:lstStyle>
            <a:lvl1pPr algn="r" fontAlgn="auto">
              <a:spcBef>
                <a:spcPts val="0"/>
              </a:spcBef>
              <a:spcAft>
                <a:spcPts val="0"/>
              </a:spcAft>
              <a:defRPr sz="1200">
                <a:latin typeface="+mn-lt"/>
              </a:defRPr>
            </a:lvl1pPr>
          </a:lstStyle>
          <a:p>
            <a:pPr>
              <a:defRPr/>
            </a:pPr>
            <a:fld id="{32CAAE39-A595-47F6-B626-4265282AC32E}" type="slidenum">
              <a:rPr lang="en-US"/>
              <a:pPr>
                <a:defRPr/>
              </a:pPr>
              <a:t>‹#›</a:t>
            </a:fld>
            <a:endParaRPr lang="en-US" dirty="0"/>
          </a:p>
        </p:txBody>
      </p:sp>
    </p:spTree>
    <p:extLst>
      <p:ext uri="{BB962C8B-B14F-4D97-AF65-F5344CB8AC3E}">
        <p14:creationId xmlns:p14="http://schemas.microsoft.com/office/powerpoint/2010/main" xmlns="" val="3542349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9</a:t>
            </a:fld>
            <a:endParaRPr lang="en-US" dirty="0"/>
          </a:p>
        </p:txBody>
      </p:sp>
    </p:spTree>
    <p:extLst>
      <p:ext uri="{BB962C8B-B14F-4D97-AF65-F5344CB8AC3E}">
        <p14:creationId xmlns:p14="http://schemas.microsoft.com/office/powerpoint/2010/main" xmlns="" val="7601989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10</a:t>
            </a:fld>
            <a:endParaRPr lang="en-US" dirty="0"/>
          </a:p>
        </p:txBody>
      </p:sp>
    </p:spTree>
    <p:extLst>
      <p:ext uri="{BB962C8B-B14F-4D97-AF65-F5344CB8AC3E}">
        <p14:creationId xmlns:p14="http://schemas.microsoft.com/office/powerpoint/2010/main" xmlns="" val="103388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11</a:t>
            </a:fld>
            <a:endParaRPr lang="en-US" dirty="0"/>
          </a:p>
        </p:txBody>
      </p:sp>
    </p:spTree>
    <p:extLst>
      <p:ext uri="{BB962C8B-B14F-4D97-AF65-F5344CB8AC3E}">
        <p14:creationId xmlns:p14="http://schemas.microsoft.com/office/powerpoint/2010/main" xmlns="" val="1033880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12</a:t>
            </a:fld>
            <a:endParaRPr lang="en-US" dirty="0"/>
          </a:p>
        </p:txBody>
      </p:sp>
    </p:spTree>
    <p:extLst>
      <p:ext uri="{BB962C8B-B14F-4D97-AF65-F5344CB8AC3E}">
        <p14:creationId xmlns:p14="http://schemas.microsoft.com/office/powerpoint/2010/main" xmlns="" val="3033414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13</a:t>
            </a:fld>
            <a:endParaRPr lang="en-US" dirty="0"/>
          </a:p>
        </p:txBody>
      </p:sp>
    </p:spTree>
    <p:extLst>
      <p:ext uri="{BB962C8B-B14F-4D97-AF65-F5344CB8AC3E}">
        <p14:creationId xmlns:p14="http://schemas.microsoft.com/office/powerpoint/2010/main" xmlns="" val="3631978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14</a:t>
            </a:fld>
            <a:endParaRPr lang="en-US" dirty="0"/>
          </a:p>
        </p:txBody>
      </p:sp>
    </p:spTree>
    <p:extLst>
      <p:ext uri="{BB962C8B-B14F-4D97-AF65-F5344CB8AC3E}">
        <p14:creationId xmlns:p14="http://schemas.microsoft.com/office/powerpoint/2010/main" xmlns="" val="36319780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15</a:t>
            </a:fld>
            <a:endParaRPr lang="en-US" dirty="0"/>
          </a:p>
        </p:txBody>
      </p:sp>
    </p:spTree>
    <p:extLst>
      <p:ext uri="{BB962C8B-B14F-4D97-AF65-F5344CB8AC3E}">
        <p14:creationId xmlns:p14="http://schemas.microsoft.com/office/powerpoint/2010/main" xmlns="" val="3388525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b="1" baseline="0" dirty="0" smtClean="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16</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17</a:t>
            </a:fld>
            <a:endParaRPr lang="en-US" dirty="0"/>
          </a:p>
        </p:txBody>
      </p:sp>
    </p:spTree>
    <p:extLst>
      <p:ext uri="{BB962C8B-B14F-4D97-AF65-F5344CB8AC3E}">
        <p14:creationId xmlns:p14="http://schemas.microsoft.com/office/powerpoint/2010/main" xmlns="" val="4051347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18</a:t>
            </a:fld>
            <a:endParaRPr lang="en-US" dirty="0"/>
          </a:p>
        </p:txBody>
      </p:sp>
    </p:spTree>
    <p:extLst>
      <p:ext uri="{BB962C8B-B14F-4D97-AF65-F5344CB8AC3E}">
        <p14:creationId xmlns:p14="http://schemas.microsoft.com/office/powerpoint/2010/main" xmlns="" val="491867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a:t>
            </a:fld>
            <a:endParaRPr lang="en-US" dirty="0"/>
          </a:p>
        </p:txBody>
      </p:sp>
    </p:spTree>
    <p:extLst>
      <p:ext uri="{BB962C8B-B14F-4D97-AF65-F5344CB8AC3E}">
        <p14:creationId xmlns:p14="http://schemas.microsoft.com/office/powerpoint/2010/main" xmlns="" val="2763316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And with that,</a:t>
            </a:r>
            <a:r>
              <a:rPr lang="en-CA" baseline="0" dirty="0" smtClean="0"/>
              <a:t> we have completed the last session of the CLAS training! Thank you all for your participation over these last two days. We look forward to hearing your feedback on the sessions—which is reminder to please complete the evaluation form before you leave. There are questions for both session 5 and a short, post-training evaluation. Please also remember to turn in your notes sheets, if you wrote down any questions or comments.</a:t>
            </a:r>
          </a:p>
          <a:p>
            <a:endParaRPr lang="en-CA" baseline="0" dirty="0" smtClean="0"/>
          </a:p>
          <a:p>
            <a:r>
              <a:rPr lang="en-CA" baseline="0" dirty="0" smtClean="0"/>
              <a:t>Please do not hesitate to contact me if you have any questions. </a:t>
            </a:r>
          </a:p>
          <a:p>
            <a:endParaRPr lang="en-CA" baseline="0" dirty="0" smtClean="0"/>
          </a:p>
          <a:p>
            <a:r>
              <a:rPr lang="en-CA" baseline="0" dirty="0" smtClean="0"/>
              <a:t>Thank you again!</a:t>
            </a:r>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19</a:t>
            </a:fld>
            <a:endParaRPr lang="en-US" dirty="0"/>
          </a:p>
        </p:txBody>
      </p:sp>
    </p:spTree>
    <p:extLst>
      <p:ext uri="{BB962C8B-B14F-4D97-AF65-F5344CB8AC3E}">
        <p14:creationId xmlns:p14="http://schemas.microsoft.com/office/powerpoint/2010/main" xmlns="" val="423243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2</a:t>
            </a:fld>
            <a:endParaRPr lang="en-US" dirty="0"/>
          </a:p>
        </p:txBody>
      </p:sp>
    </p:spTree>
    <p:extLst>
      <p:ext uri="{BB962C8B-B14F-4D97-AF65-F5344CB8AC3E}">
        <p14:creationId xmlns:p14="http://schemas.microsoft.com/office/powerpoint/2010/main" xmlns="" val="373359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3</a:t>
            </a:fld>
            <a:endParaRPr lang="en-US" dirty="0"/>
          </a:p>
        </p:txBody>
      </p:sp>
    </p:spTree>
    <p:extLst>
      <p:ext uri="{BB962C8B-B14F-4D97-AF65-F5344CB8AC3E}">
        <p14:creationId xmlns:p14="http://schemas.microsoft.com/office/powerpoint/2010/main" xmlns="" val="2092684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4</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i="0" baseline="0" dirty="0" smtClean="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5</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6</a:t>
            </a:fld>
            <a:endParaRPr lang="en-US" dirty="0"/>
          </a:p>
        </p:txBody>
      </p:sp>
    </p:spTree>
    <p:extLst>
      <p:ext uri="{BB962C8B-B14F-4D97-AF65-F5344CB8AC3E}">
        <p14:creationId xmlns:p14="http://schemas.microsoft.com/office/powerpoint/2010/main" xmlns="" val="1062779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7</a:t>
            </a:fld>
            <a:endParaRPr lang="en-US" dirty="0"/>
          </a:p>
        </p:txBody>
      </p:sp>
    </p:spTree>
    <p:extLst>
      <p:ext uri="{BB962C8B-B14F-4D97-AF65-F5344CB8AC3E}">
        <p14:creationId xmlns:p14="http://schemas.microsoft.com/office/powerpoint/2010/main" xmlns="" val="847432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32CAAE39-A595-47F6-B626-4265282AC32E}" type="slidenum">
              <a:rPr lang="en-US" smtClean="0"/>
              <a:pPr>
                <a:defRPr/>
              </a:pPr>
              <a:t>8</a:t>
            </a:fld>
            <a:endParaRPr lang="en-US" dirty="0"/>
          </a:p>
        </p:txBody>
      </p:sp>
    </p:spTree>
    <p:extLst>
      <p:ext uri="{BB962C8B-B14F-4D97-AF65-F5344CB8AC3E}">
        <p14:creationId xmlns:p14="http://schemas.microsoft.com/office/powerpoint/2010/main" xmlns="" val="39845275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71" y="428"/>
            <a:ext cx="9142858" cy="6857143"/>
          </a:xfrm>
          <a:prstGeom prst="rect">
            <a:avLst/>
          </a:prstGeom>
        </p:spPr>
      </p:pic>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Title 8"/>
          <p:cNvSpPr>
            <a:spLocks noGrp="1"/>
          </p:cNvSpPr>
          <p:nvPr>
            <p:ph type="ctrTitle"/>
          </p:nvPr>
        </p:nvSpPr>
        <p:spPr>
          <a:xfrm>
            <a:off x="685800" y="1752601"/>
            <a:ext cx="7772400" cy="1829761"/>
          </a:xfrm>
        </p:spPr>
        <p:txBody>
          <a:bodyPr anchor="b"/>
          <a:lstStyle>
            <a:lvl1pPr algn="r">
              <a:defRPr sz="4800" b="1">
                <a:solidFill>
                  <a:srgbClr val="7A261C"/>
                </a:solidFill>
                <a:effectLst>
                  <a:outerShdw blurRad="31750" dist="25400" dir="5400000" algn="tl" rotWithShape="0">
                    <a:srgbClr val="000000">
                      <a:alpha val="25000"/>
                    </a:srgbClr>
                  </a:outerShdw>
                </a:effectLst>
              </a:defRPr>
            </a:lvl1pPr>
            <a:extLst/>
          </a:lstStyle>
          <a:p>
            <a:r>
              <a:rPr lang="en-US" dirty="0" smtClean="0"/>
              <a:t>Click to edit Master title style</a:t>
            </a:r>
            <a:endParaRPr lang="en-US" dirty="0"/>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rgbClr val="19196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752947" y="304800"/>
            <a:ext cx="3032570" cy="1261875"/>
          </a:xfrm>
          <a:prstGeom prst="rect">
            <a:avLst/>
          </a:prstGeom>
        </p:spPr>
      </p:pic>
    </p:spTree>
    <p:extLst>
      <p:ext uri="{BB962C8B-B14F-4D97-AF65-F5344CB8AC3E}">
        <p14:creationId xmlns:p14="http://schemas.microsoft.com/office/powerpoint/2010/main" xmlns="" val="2732139465"/>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609600" y="6086246"/>
            <a:ext cx="1676400" cy="697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idx="1"/>
          </p:nvPr>
        </p:nvSpPr>
        <p:spPr>
          <a:xfrm>
            <a:off x="609600" y="1481328"/>
            <a:ext cx="8077200" cy="4525963"/>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a:xfrm>
            <a:off x="609600" y="274638"/>
            <a:ext cx="8077200" cy="1143000"/>
          </a:xfrm>
        </p:spPr>
        <p:txBody>
          <a:bodyPr rtlCol="0"/>
          <a:lstStyle>
            <a:extLst/>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extLst/>
          </a:lstStyle>
          <a:p>
            <a:pPr>
              <a:defRPr/>
            </a:pPr>
            <a:fld id="{2A578812-EED8-45CC-A5EF-6D60950D6486}" type="datetime1">
              <a:rPr lang="en-US"/>
              <a:pPr>
                <a:defRPr/>
              </a:pPr>
              <a:t>8/23/2015</a:t>
            </a:fld>
            <a:endParaRPr lang="en-US" dirty="0"/>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9649B99E-7CD1-49DB-88AB-7D37F2CF62D7}" type="slidenum">
              <a:rPr lang="en-US"/>
              <a:pPr>
                <a:defRPr/>
              </a:pPr>
              <a:t>‹#›</a:t>
            </a:fld>
            <a:endParaRPr lang="en-US" dirty="0"/>
          </a:p>
        </p:txBody>
      </p:sp>
    </p:spTree>
    <p:extLst>
      <p:ext uri="{BB962C8B-B14F-4D97-AF65-F5344CB8AC3E}">
        <p14:creationId xmlns:p14="http://schemas.microsoft.com/office/powerpoint/2010/main" xmlns="" val="3526911430"/>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0" y="0"/>
            <a:ext cx="9143999" cy="6857999"/>
          </a:xfrm>
          <a:prstGeom prst="rect">
            <a:avLst/>
          </a:prstGeom>
        </p:spPr>
      </p:pic>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dirty="0" smtClean="0"/>
              <a:t>Click to edit Master title style</a:t>
            </a:r>
            <a:endParaRPr lang="en-US" dirty="0"/>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defRPr>
            </a:lvl1pPr>
            <a:extLst/>
          </a:lstStyle>
          <a:p>
            <a:pPr>
              <a:defRPr/>
            </a:pPr>
            <a:fld id="{F29D6A0E-33E1-4CA1-BBC2-1834949A167F}" type="datetime1">
              <a:rPr lang="en-US"/>
              <a:pPr>
                <a:defRPr/>
              </a:pPr>
              <a:t>8/23/2015</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fld id="{29BFA767-865D-439C-AA1F-33732A01CF0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4100" b="1" kern="1200">
          <a:solidFill>
            <a:srgbClr val="7A261C"/>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rgbClr val="19196F"/>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rgbClr val="19196F"/>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rgbClr val="19196F"/>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rgbClr val="19196F"/>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rgbClr val="19196F"/>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tanet.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census.gov/2010census/"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bwMode="auto">
          <a:xfrm>
            <a:off x="762000" y="2514600"/>
            <a:ext cx="7772400" cy="3505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lvl1pPr marL="0" marR="64008" indent="0" algn="r" rtl="0" eaLnBrk="0" fontAlgn="base" hangingPunct="0">
              <a:spcBef>
                <a:spcPts val="400"/>
              </a:spcBef>
              <a:spcAft>
                <a:spcPct val="0"/>
              </a:spcAft>
              <a:buClr>
                <a:schemeClr val="accent1"/>
              </a:buClr>
              <a:buSzPct val="68000"/>
              <a:buFont typeface="Wingdings 3" pitchFamily="18" charset="2"/>
              <a:buNone/>
              <a:defRPr sz="2700" kern="1200">
                <a:solidFill>
                  <a:srgbClr val="19196F"/>
                </a:solidFill>
                <a:latin typeface="+mn-lt"/>
                <a:ea typeface="+mn-ea"/>
                <a:cs typeface="+mn-cs"/>
              </a:defRPr>
            </a:lvl1pPr>
            <a:lvl2pPr marL="457200" indent="0" algn="ctr" rtl="0" eaLnBrk="0" fontAlgn="base" hangingPunct="0">
              <a:spcBef>
                <a:spcPts val="325"/>
              </a:spcBef>
              <a:spcAft>
                <a:spcPct val="0"/>
              </a:spcAft>
              <a:buClr>
                <a:schemeClr val="accent1"/>
              </a:buClr>
              <a:buFont typeface="Verdana" pitchFamily="34" charset="0"/>
              <a:buNone/>
              <a:defRPr sz="2300" kern="1200">
                <a:solidFill>
                  <a:srgbClr val="19196F"/>
                </a:solidFill>
                <a:latin typeface="+mn-lt"/>
                <a:ea typeface="+mn-ea"/>
                <a:cs typeface="+mn-cs"/>
              </a:defRPr>
            </a:lvl2pPr>
            <a:lvl3pPr marL="914400" indent="0" algn="ctr" rtl="0" eaLnBrk="0" fontAlgn="base" hangingPunct="0">
              <a:spcBef>
                <a:spcPts val="350"/>
              </a:spcBef>
              <a:spcAft>
                <a:spcPct val="0"/>
              </a:spcAft>
              <a:buClr>
                <a:schemeClr val="accent2"/>
              </a:buClr>
              <a:buSzPct val="100000"/>
              <a:buFont typeface="Wingdings 2" pitchFamily="18" charset="2"/>
              <a:buNone/>
              <a:defRPr sz="2100" kern="1200">
                <a:solidFill>
                  <a:srgbClr val="19196F"/>
                </a:solidFill>
                <a:latin typeface="+mn-lt"/>
                <a:ea typeface="+mn-ea"/>
                <a:cs typeface="+mn-cs"/>
              </a:defRPr>
            </a:lvl3pPr>
            <a:lvl4pPr marL="1371600" indent="0" algn="ctr" rtl="0" eaLnBrk="0" fontAlgn="base" hangingPunct="0">
              <a:spcBef>
                <a:spcPts val="350"/>
              </a:spcBef>
              <a:spcAft>
                <a:spcPct val="0"/>
              </a:spcAft>
              <a:buClr>
                <a:schemeClr val="accent2"/>
              </a:buClr>
              <a:buFont typeface="Wingdings 2" pitchFamily="18" charset="2"/>
              <a:buNone/>
              <a:defRPr sz="1900" kern="1200">
                <a:solidFill>
                  <a:srgbClr val="19196F"/>
                </a:solidFill>
                <a:latin typeface="+mn-lt"/>
                <a:ea typeface="+mn-ea"/>
                <a:cs typeface="+mn-cs"/>
              </a:defRPr>
            </a:lvl4pPr>
            <a:lvl5pPr marL="1828800" indent="0" algn="ctr" rtl="0" eaLnBrk="0" fontAlgn="base" hangingPunct="0">
              <a:spcBef>
                <a:spcPts val="350"/>
              </a:spcBef>
              <a:spcAft>
                <a:spcPct val="0"/>
              </a:spcAft>
              <a:buClr>
                <a:schemeClr val="accent2"/>
              </a:buClr>
              <a:buFont typeface="Wingdings 2" pitchFamily="18" charset="2"/>
              <a:buNone/>
              <a:defRPr kern="1200">
                <a:solidFill>
                  <a:srgbClr val="19196F"/>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en-US" sz="3600" b="1" dirty="0" smtClean="0">
                <a:cs typeface="Arabic Typesetting" pitchFamily="66" charset="-78"/>
              </a:rPr>
              <a:t>Session 5</a:t>
            </a:r>
            <a:br>
              <a:rPr lang="en-US" sz="3600" b="1" dirty="0" smtClean="0">
                <a:cs typeface="Arabic Typesetting" pitchFamily="66" charset="-78"/>
              </a:rPr>
            </a:br>
            <a:r>
              <a:rPr lang="en-US" sz="2400" b="1" dirty="0" smtClean="0">
                <a:cs typeface="Arabic Typesetting" pitchFamily="66" charset="-78"/>
              </a:rPr>
              <a:t>Integrating CLAS Into Policy and Practice</a:t>
            </a:r>
          </a:p>
          <a:p>
            <a:r>
              <a:rPr lang="en-US" sz="2400" b="1" dirty="0" smtClean="0"/>
              <a:t/>
            </a:r>
            <a:br>
              <a:rPr lang="en-US" sz="2400" b="1" dirty="0" smtClean="0"/>
            </a:br>
            <a:r>
              <a:rPr lang="en-US" sz="2200" dirty="0" smtClean="0"/>
              <a:t>CLAS Training </a:t>
            </a:r>
            <a:br>
              <a:rPr lang="en-US" sz="2200" dirty="0" smtClean="0"/>
            </a:br>
            <a:r>
              <a:rPr lang="en-US" sz="2200" dirty="0" smtClean="0"/>
              <a:t>[ADD DATE]</a:t>
            </a:r>
          </a:p>
          <a:p>
            <a:r>
              <a:rPr lang="en-US" sz="2200" dirty="0" smtClean="0"/>
              <a:t>[ADD PRESENTER NAME]</a:t>
            </a:r>
          </a:p>
          <a:p>
            <a:r>
              <a:rPr lang="en-US" sz="2200" dirty="0" smtClean="0"/>
              <a:t>[ADD ORGANIZATION NAME]</a:t>
            </a:r>
          </a:p>
          <a:p>
            <a:endParaRPr lang="en-US" sz="2200" b="1" dirty="0" smtClean="0">
              <a:cs typeface="Arabic Typesetting" pitchFamily="66" charset="-78"/>
            </a:endParaRPr>
          </a:p>
          <a:p>
            <a:endParaRPr lang="en-US" sz="2000" b="1" dirty="0" smtClean="0">
              <a:cs typeface="Arabic Typesetting" pitchFamily="66" charset="-78"/>
            </a:endParaRPr>
          </a:p>
          <a:p>
            <a:pPr algn="ctr"/>
            <a:endParaRPr lang="en-US" sz="2200" b="1" dirty="0">
              <a:cs typeface="Arabic Typesetting" pitchFamily="66" charset="-78"/>
            </a:endParaRPr>
          </a:p>
        </p:txBody>
      </p:sp>
    </p:spTree>
    <p:extLst>
      <p:ext uri="{BB962C8B-B14F-4D97-AF65-F5344CB8AC3E}">
        <p14:creationId xmlns:p14="http://schemas.microsoft.com/office/powerpoint/2010/main" xmlns="" val="7088957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300" b="1" dirty="0" smtClean="0"/>
              <a:t>Advantages</a:t>
            </a:r>
          </a:p>
          <a:p>
            <a:pPr lvl="1"/>
            <a:r>
              <a:rPr lang="en-US" sz="2000" dirty="0" smtClean="0"/>
              <a:t>Allows </a:t>
            </a:r>
            <a:r>
              <a:rPr lang="en-US" sz="2000" dirty="0"/>
              <a:t>for more </a:t>
            </a:r>
            <a:r>
              <a:rPr lang="en-US" sz="2000" dirty="0" smtClean="0"/>
              <a:t>assurance</a:t>
            </a:r>
          </a:p>
          <a:p>
            <a:pPr lvl="1"/>
            <a:r>
              <a:rPr lang="en-US" sz="2000" dirty="0" smtClean="0"/>
              <a:t>Can </a:t>
            </a:r>
            <a:r>
              <a:rPr lang="en-US" sz="2000" dirty="0"/>
              <a:t>be gradual</a:t>
            </a:r>
          </a:p>
          <a:p>
            <a:r>
              <a:rPr lang="en-US" sz="2300" b="1" dirty="0" smtClean="0"/>
              <a:t>Disadvantages</a:t>
            </a:r>
          </a:p>
          <a:p>
            <a:pPr lvl="1"/>
            <a:r>
              <a:rPr lang="en-US" sz="2000" dirty="0" smtClean="0"/>
              <a:t>Gradual </a:t>
            </a:r>
            <a:r>
              <a:rPr lang="en-US" sz="2000" dirty="0"/>
              <a:t>integration doesn’t provide </a:t>
            </a:r>
            <a:r>
              <a:rPr lang="en-US" sz="2000" dirty="0" smtClean="0"/>
              <a:t>foundation</a:t>
            </a:r>
          </a:p>
          <a:p>
            <a:pPr lvl="1"/>
            <a:r>
              <a:rPr lang="en-US" sz="2000" dirty="0" smtClean="0"/>
              <a:t>Potential policy gaps—are all CLAS standards met through revised, existing policies?</a:t>
            </a:r>
          </a:p>
          <a:p>
            <a:pPr marL="392113" lvl="1" indent="0">
              <a:buNone/>
            </a:pPr>
            <a:endParaRPr lang="en-US" dirty="0"/>
          </a:p>
          <a:p>
            <a:pPr marL="392113" lvl="1" indent="0">
              <a:buNone/>
            </a:pPr>
            <a:endParaRPr lang="en-US" dirty="0" smtClean="0"/>
          </a:p>
          <a:p>
            <a:endParaRPr lang="en-US" dirty="0"/>
          </a:p>
        </p:txBody>
      </p:sp>
      <p:sp>
        <p:nvSpPr>
          <p:cNvPr id="3" name="Title 2"/>
          <p:cNvSpPr>
            <a:spLocks noGrp="1"/>
          </p:cNvSpPr>
          <p:nvPr>
            <p:ph type="title"/>
          </p:nvPr>
        </p:nvSpPr>
        <p:spPr/>
        <p:txBody>
          <a:bodyPr>
            <a:normAutofit/>
          </a:bodyPr>
          <a:lstStyle/>
          <a:p>
            <a:r>
              <a:rPr lang="en-US" sz="3200" dirty="0" smtClean="0"/>
              <a:t>Integration</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9</a:t>
            </a:fld>
            <a:endParaRPr lang="en-US" dirty="0"/>
          </a:p>
        </p:txBody>
      </p:sp>
      <p:pic>
        <p:nvPicPr>
          <p:cNvPr id="4098" name="Picture 2" descr="Individuals Joining Together in Team, Union, Family or Network Royalty Free Stock Photo"/>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a:off x="5981700" y="4026567"/>
            <a:ext cx="2705100" cy="19932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7456681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57175"/>
            <a:ext cx="8077200" cy="1143000"/>
          </a:xfrm>
        </p:spPr>
        <p:txBody>
          <a:bodyPr>
            <a:normAutofit/>
          </a:bodyPr>
          <a:lstStyle/>
          <a:p>
            <a:r>
              <a:rPr lang="en-US" sz="3200" dirty="0" smtClean="0"/>
              <a:t>Example Policy </a:t>
            </a:r>
            <a:r>
              <a:rPr lang="en-US" sz="3200" dirty="0"/>
              <a:t>R</a:t>
            </a:r>
            <a:r>
              <a:rPr lang="en-US" sz="3200" dirty="0" smtClean="0"/>
              <a:t>eview </a:t>
            </a:r>
            <a:r>
              <a:rPr lang="en-US" sz="3200" dirty="0"/>
              <a:t>P</a:t>
            </a:r>
            <a:r>
              <a:rPr lang="en-US" sz="3200" dirty="0" smtClean="0"/>
              <a:t>rocess</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10</a:t>
            </a:fld>
            <a:endParaRPr lang="en-US" dirty="0"/>
          </a:p>
        </p:txBody>
      </p:sp>
      <p:graphicFrame>
        <p:nvGraphicFramePr>
          <p:cNvPr id="6" name="Diagram 5"/>
          <p:cNvGraphicFramePr/>
          <p:nvPr>
            <p:extLst>
              <p:ext uri="{D42A27DB-BD31-4B8C-83A1-F6EECF244321}">
                <p14:modId xmlns:p14="http://schemas.microsoft.com/office/powerpoint/2010/main" xmlns="" val="658034281"/>
              </p:ext>
            </p:extLst>
          </p:nvPr>
        </p:nvGraphicFramePr>
        <p:xfrm>
          <a:off x="838200" y="1295400"/>
          <a:ext cx="7467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94424569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381000"/>
            <a:ext cx="8077200" cy="1143000"/>
          </a:xfrm>
        </p:spPr>
        <p:txBody>
          <a:bodyPr anchor="t">
            <a:normAutofit/>
          </a:bodyPr>
          <a:lstStyle/>
          <a:p>
            <a:r>
              <a:rPr lang="en-US" sz="3200" dirty="0" smtClean="0"/>
              <a:t>Integrating CLAS</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11</a:t>
            </a:fld>
            <a:endParaRPr lang="en-US" dirty="0"/>
          </a:p>
        </p:txBody>
      </p:sp>
      <p:graphicFrame>
        <p:nvGraphicFramePr>
          <p:cNvPr id="6" name="Diagram 5"/>
          <p:cNvGraphicFramePr/>
          <p:nvPr>
            <p:extLst>
              <p:ext uri="{D42A27DB-BD31-4B8C-83A1-F6EECF244321}">
                <p14:modId xmlns:p14="http://schemas.microsoft.com/office/powerpoint/2010/main" xmlns="" val="1184571319"/>
              </p:ext>
            </p:extLst>
          </p:nvPr>
        </p:nvGraphicFramePr>
        <p:xfrm>
          <a:off x="914400" y="1219200"/>
          <a:ext cx="7239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30211981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371600"/>
            <a:ext cx="8077200" cy="4525963"/>
          </a:xfrm>
        </p:spPr>
        <p:txBody>
          <a:bodyPr/>
          <a:lstStyle/>
          <a:p>
            <a:pPr marL="109537" indent="0">
              <a:buNone/>
            </a:pPr>
            <a:r>
              <a:rPr lang="en-US" sz="2300" b="1" dirty="0" smtClean="0"/>
              <a:t>Advantages</a:t>
            </a:r>
          </a:p>
          <a:p>
            <a:r>
              <a:rPr lang="en-US" sz="2300" dirty="0" smtClean="0"/>
              <a:t>Assures </a:t>
            </a:r>
            <a:r>
              <a:rPr lang="en-US" sz="2300" dirty="0"/>
              <a:t>all CLAS standards </a:t>
            </a:r>
            <a:r>
              <a:rPr lang="en-US" sz="2300" dirty="0" smtClean="0"/>
              <a:t>are </a:t>
            </a:r>
            <a:r>
              <a:rPr lang="en-US" sz="2300" dirty="0"/>
              <a:t>met through policies</a:t>
            </a:r>
          </a:p>
          <a:p>
            <a:pPr marL="109537" indent="0">
              <a:buNone/>
            </a:pPr>
            <a:r>
              <a:rPr lang="en-US" sz="2300" b="1" dirty="0" smtClean="0"/>
              <a:t>Disadvantages</a:t>
            </a:r>
          </a:p>
          <a:p>
            <a:r>
              <a:rPr lang="en-US" sz="2300" dirty="0" smtClean="0"/>
              <a:t>Could be laborious than an umbrella policy</a:t>
            </a:r>
          </a:p>
          <a:p>
            <a:r>
              <a:rPr lang="en-US" sz="2300" dirty="0" smtClean="0"/>
              <a:t>Involves more people</a:t>
            </a:r>
            <a:endParaRPr lang="en-US" sz="2300" dirty="0"/>
          </a:p>
        </p:txBody>
      </p:sp>
      <p:sp>
        <p:nvSpPr>
          <p:cNvPr id="3" name="Title 2"/>
          <p:cNvSpPr>
            <a:spLocks noGrp="1"/>
          </p:cNvSpPr>
          <p:nvPr>
            <p:ph type="title"/>
          </p:nvPr>
        </p:nvSpPr>
        <p:spPr/>
        <p:txBody>
          <a:bodyPr>
            <a:normAutofit/>
          </a:bodyPr>
          <a:lstStyle/>
          <a:p>
            <a:r>
              <a:rPr lang="en-US" sz="3200" dirty="0" smtClean="0"/>
              <a:t>New Policies</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12</a:t>
            </a:fld>
            <a:endParaRPr lang="en-US" dirty="0"/>
          </a:p>
        </p:txBody>
      </p:sp>
    </p:spTree>
    <p:extLst>
      <p:ext uri="{BB962C8B-B14F-4D97-AF65-F5344CB8AC3E}">
        <p14:creationId xmlns:p14="http://schemas.microsoft.com/office/powerpoint/2010/main" xmlns="" val="308156771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295401"/>
            <a:ext cx="3886200" cy="4648200"/>
          </a:xfrm>
          <a:ln>
            <a:solidFill>
              <a:schemeClr val="tx1"/>
            </a:solidFill>
          </a:ln>
        </p:spPr>
        <p:txBody>
          <a:bodyPr/>
          <a:lstStyle/>
          <a:p>
            <a:pPr marL="109537" indent="0" algn="ctr">
              <a:buNone/>
            </a:pPr>
            <a:r>
              <a:rPr lang="en-US" sz="1400" b="1" dirty="0" smtClean="0">
                <a:solidFill>
                  <a:schemeClr val="tx1"/>
                </a:solidFill>
              </a:rPr>
              <a:t>AGENCY</a:t>
            </a:r>
            <a:br>
              <a:rPr lang="en-US" sz="1400" b="1" dirty="0" smtClean="0">
                <a:solidFill>
                  <a:schemeClr val="tx1"/>
                </a:solidFill>
              </a:rPr>
            </a:br>
            <a:r>
              <a:rPr lang="en-US" sz="1400" b="1" dirty="0" smtClean="0">
                <a:solidFill>
                  <a:schemeClr val="tx1"/>
                </a:solidFill>
              </a:rPr>
              <a:t>Title</a:t>
            </a:r>
            <a:br>
              <a:rPr lang="en-US" sz="1400" b="1" dirty="0" smtClean="0">
                <a:solidFill>
                  <a:schemeClr val="tx1"/>
                </a:solidFill>
              </a:rPr>
            </a:br>
            <a:r>
              <a:rPr lang="en-US" sz="1400" b="1" dirty="0" smtClean="0">
                <a:solidFill>
                  <a:schemeClr val="tx1"/>
                </a:solidFill>
              </a:rPr>
              <a:t>Subject</a:t>
            </a:r>
            <a:br>
              <a:rPr lang="en-US" sz="1400" b="1" dirty="0" smtClean="0">
                <a:solidFill>
                  <a:schemeClr val="tx1"/>
                </a:solidFill>
              </a:rPr>
            </a:br>
            <a:r>
              <a:rPr lang="en-US" sz="1400" b="1" dirty="0" smtClean="0">
                <a:solidFill>
                  <a:schemeClr val="tx1"/>
                </a:solidFill>
              </a:rPr>
              <a:t>Authorizing sources</a:t>
            </a:r>
            <a:br>
              <a:rPr lang="en-US" sz="1400" b="1" dirty="0" smtClean="0">
                <a:solidFill>
                  <a:schemeClr val="tx1"/>
                </a:solidFill>
              </a:rPr>
            </a:br>
            <a:r>
              <a:rPr lang="en-US" sz="1400" b="1" dirty="0" smtClean="0">
                <a:solidFill>
                  <a:schemeClr val="tx1"/>
                </a:solidFill>
              </a:rPr>
              <a:t>Effective date</a:t>
            </a:r>
          </a:p>
          <a:p>
            <a:pPr marL="109537" indent="0">
              <a:buNone/>
            </a:pPr>
            <a:endParaRPr lang="en-US" sz="2000" b="1" dirty="0">
              <a:solidFill>
                <a:schemeClr val="tx1"/>
              </a:solidFill>
            </a:endParaRPr>
          </a:p>
          <a:p>
            <a:pPr marL="109537" indent="0">
              <a:buNone/>
            </a:pPr>
            <a:r>
              <a:rPr lang="en-US" sz="2000" b="1" dirty="0" smtClean="0">
                <a:solidFill>
                  <a:schemeClr val="tx1"/>
                </a:solidFill>
              </a:rPr>
              <a:t>I. Purpose</a:t>
            </a:r>
          </a:p>
          <a:p>
            <a:pPr marL="109537" indent="0">
              <a:buNone/>
            </a:pPr>
            <a:r>
              <a:rPr lang="en-US" sz="1400" dirty="0" smtClean="0">
                <a:solidFill>
                  <a:srgbClr val="336600"/>
                </a:solidFill>
              </a:rPr>
              <a:t>This policy directs the agency to take reasonable steps to provide [agency] customers with effective, equitable understandable, and respectful quality care and services that are responsive to diverse cultural health beliefs and practices, preferred languages, health literacy, and other communication needs.</a:t>
            </a:r>
            <a:endParaRPr lang="en-US" sz="2000" dirty="0" smtClean="0">
              <a:solidFill>
                <a:srgbClr val="336600"/>
              </a:solidFill>
            </a:endParaRPr>
          </a:p>
          <a:p>
            <a:pPr marL="109537" indent="0">
              <a:buNone/>
            </a:pP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II. Scope</a:t>
            </a:r>
          </a:p>
          <a:p>
            <a:pPr marL="109537" indent="0">
              <a:buNone/>
            </a:pPr>
            <a:r>
              <a:rPr lang="en-US" sz="1400" dirty="0" smtClean="0">
                <a:solidFill>
                  <a:srgbClr val="336600"/>
                </a:solidFill>
              </a:rPr>
              <a:t>All [agency] services.</a:t>
            </a:r>
          </a:p>
        </p:txBody>
      </p:sp>
      <p:sp>
        <p:nvSpPr>
          <p:cNvPr id="3" name="Title 2"/>
          <p:cNvSpPr>
            <a:spLocks noGrp="1"/>
          </p:cNvSpPr>
          <p:nvPr>
            <p:ph type="title"/>
          </p:nvPr>
        </p:nvSpPr>
        <p:spPr/>
        <p:txBody>
          <a:bodyPr>
            <a:normAutofit/>
          </a:bodyPr>
          <a:lstStyle/>
          <a:p>
            <a:r>
              <a:rPr lang="en-US" sz="3200" dirty="0" smtClean="0"/>
              <a:t>Typical Elements of a Policy</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13</a:t>
            </a:fld>
            <a:endParaRPr lang="en-US" dirty="0"/>
          </a:p>
        </p:txBody>
      </p:sp>
      <p:sp>
        <p:nvSpPr>
          <p:cNvPr id="7" name="Content Placeholder 1"/>
          <p:cNvSpPr txBox="1">
            <a:spLocks/>
          </p:cNvSpPr>
          <p:nvPr/>
        </p:nvSpPr>
        <p:spPr bwMode="auto">
          <a:xfrm>
            <a:off x="4584700" y="1295400"/>
            <a:ext cx="3886200" cy="4648200"/>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rgbClr val="19196F"/>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rgbClr val="19196F"/>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rgbClr val="19196F"/>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rgbClr val="19196F"/>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rgbClr val="19196F"/>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None/>
            </a:pPr>
            <a:r>
              <a:rPr lang="en-US" sz="2000" b="1" dirty="0">
                <a:solidFill>
                  <a:schemeClr val="tx1"/>
                </a:solidFill>
              </a:rPr>
              <a:t>III. Definitions and common terms</a:t>
            </a:r>
          </a:p>
          <a:p>
            <a:pPr marL="109537" indent="0">
              <a:buNone/>
            </a:pPr>
            <a:r>
              <a:rPr lang="en-US" sz="1400" b="1" dirty="0" smtClean="0">
                <a:solidFill>
                  <a:srgbClr val="336600"/>
                </a:solidFill>
              </a:rPr>
              <a:t>Source language: </a:t>
            </a:r>
            <a:r>
              <a:rPr lang="en-US" sz="1400" dirty="0" smtClean="0">
                <a:solidFill>
                  <a:srgbClr val="336600"/>
                </a:solidFill>
              </a:rPr>
              <a:t>The language from which translation occurs. </a:t>
            </a:r>
            <a:br>
              <a:rPr lang="en-US" sz="1400" dirty="0" smtClean="0">
                <a:solidFill>
                  <a:srgbClr val="336600"/>
                </a:solidFill>
              </a:rPr>
            </a:br>
            <a:r>
              <a:rPr lang="en-US" sz="1400" dirty="0" smtClean="0">
                <a:solidFill>
                  <a:srgbClr val="336600"/>
                </a:solidFill>
              </a:rPr>
              <a:t/>
            </a:r>
            <a:br>
              <a:rPr lang="en-US" sz="1400" dirty="0" smtClean="0">
                <a:solidFill>
                  <a:srgbClr val="336600"/>
                </a:solidFill>
              </a:rPr>
            </a:br>
            <a:r>
              <a:rPr lang="en-US" sz="1400" dirty="0" smtClean="0">
                <a:solidFill>
                  <a:srgbClr val="336600"/>
                </a:solidFill>
              </a:rPr>
              <a:t>[See HANDOUT 5A]</a:t>
            </a:r>
            <a:endParaRPr lang="en-US" sz="1400" b="1" dirty="0">
              <a:solidFill>
                <a:srgbClr val="336600"/>
              </a:solidFill>
            </a:endParaRPr>
          </a:p>
          <a:p>
            <a:pPr marL="109537" indent="0">
              <a:buNone/>
            </a:pP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IV</a:t>
            </a:r>
            <a:r>
              <a:rPr lang="en-US" sz="2000" b="1" dirty="0">
                <a:solidFill>
                  <a:schemeClr val="tx1"/>
                </a:solidFill>
              </a:rPr>
              <a:t>. </a:t>
            </a:r>
            <a:r>
              <a:rPr lang="en-US" sz="2000" b="1" dirty="0" smtClean="0">
                <a:solidFill>
                  <a:schemeClr val="tx1"/>
                </a:solidFill>
              </a:rPr>
              <a:t>Policy</a:t>
            </a:r>
          </a:p>
          <a:p>
            <a:r>
              <a:rPr lang="en-US" sz="1400" dirty="0" smtClean="0">
                <a:solidFill>
                  <a:srgbClr val="336600"/>
                </a:solidFill>
              </a:rPr>
              <a:t>Provision of services</a:t>
            </a:r>
          </a:p>
          <a:p>
            <a:r>
              <a:rPr lang="en-US" sz="1400" dirty="0" smtClean="0">
                <a:solidFill>
                  <a:srgbClr val="336600"/>
                </a:solidFill>
              </a:rPr>
              <a:t>Language assistance</a:t>
            </a:r>
          </a:p>
          <a:p>
            <a:r>
              <a:rPr lang="en-US" sz="1400" dirty="0" smtClean="0">
                <a:solidFill>
                  <a:srgbClr val="336600"/>
                </a:solidFill>
              </a:rPr>
              <a:t>Staff recruitment, retention, promotion and training</a:t>
            </a:r>
          </a:p>
          <a:p>
            <a:r>
              <a:rPr lang="en-US" sz="1400" dirty="0" smtClean="0">
                <a:solidFill>
                  <a:srgbClr val="336600"/>
                </a:solidFill>
              </a:rPr>
              <a:t>Staff responsibilities</a:t>
            </a:r>
          </a:p>
          <a:p>
            <a:r>
              <a:rPr lang="en-US" sz="1400" dirty="0" smtClean="0">
                <a:solidFill>
                  <a:srgbClr val="336600"/>
                </a:solidFill>
              </a:rPr>
              <a:t>Monitoring, engagement and accountability</a:t>
            </a:r>
          </a:p>
          <a:p>
            <a:r>
              <a:rPr lang="en-US" sz="1400" dirty="0" smtClean="0">
                <a:solidFill>
                  <a:srgbClr val="336600"/>
                </a:solidFill>
              </a:rPr>
              <a:t>Complaint procedure</a:t>
            </a:r>
            <a:endParaRPr lang="en-US" sz="1400" dirty="0">
              <a:solidFill>
                <a:srgbClr val="336600"/>
              </a:solidFill>
            </a:endParaRPr>
          </a:p>
          <a:p>
            <a:pPr marL="109537" indent="0">
              <a:buFont typeface="Wingdings 3" pitchFamily="18" charset="2"/>
              <a:buNone/>
            </a:pPr>
            <a:endParaRPr lang="en-US" sz="2000" dirty="0">
              <a:solidFill>
                <a:schemeClr val="tx1"/>
              </a:solidFill>
            </a:endParaRPr>
          </a:p>
          <a:p>
            <a:pPr marL="109537" indent="0">
              <a:buNone/>
            </a:pPr>
            <a:endParaRPr lang="en-US" dirty="0" smtClean="0"/>
          </a:p>
          <a:p>
            <a:endParaRPr lang="en-US" dirty="0"/>
          </a:p>
        </p:txBody>
      </p:sp>
    </p:spTree>
    <p:extLst>
      <p:ext uri="{BB962C8B-B14F-4D97-AF65-F5344CB8AC3E}">
        <p14:creationId xmlns:p14="http://schemas.microsoft.com/office/powerpoint/2010/main" xmlns="" val="303916874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Typical Elements of a Policy</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14</a:t>
            </a:fld>
            <a:endParaRPr lang="en-US" dirty="0"/>
          </a:p>
        </p:txBody>
      </p:sp>
      <p:sp>
        <p:nvSpPr>
          <p:cNvPr id="7" name="Content Placeholder 1"/>
          <p:cNvSpPr txBox="1">
            <a:spLocks/>
          </p:cNvSpPr>
          <p:nvPr/>
        </p:nvSpPr>
        <p:spPr bwMode="auto">
          <a:xfrm>
            <a:off x="4584700" y="1295400"/>
            <a:ext cx="3886200" cy="4648200"/>
          </a:xfrm>
          <a:prstGeom prst="rect">
            <a:avLst/>
          </a:prstGeom>
          <a:solidFill>
            <a:schemeClr val="accent4">
              <a:lumMod val="40000"/>
              <a:lumOff val="60000"/>
            </a:schemeClr>
          </a:solidFill>
          <a:ln>
            <a:solidFill>
              <a:schemeClr val="tx1"/>
            </a:solidFill>
          </a:ln>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rgbClr val="19196F"/>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rgbClr val="19196F"/>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rgbClr val="19196F"/>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rgbClr val="19196F"/>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rgbClr val="19196F"/>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Font typeface="Wingdings 3" pitchFamily="18" charset="2"/>
              <a:buNone/>
            </a:pPr>
            <a:r>
              <a:rPr lang="en-US" sz="2000" b="1" dirty="0" smtClean="0">
                <a:solidFill>
                  <a:schemeClr val="tx1"/>
                </a:solidFill>
              </a:rPr>
              <a:t>Procedures</a:t>
            </a:r>
          </a:p>
          <a:p>
            <a:pPr marL="109537" indent="0">
              <a:buFont typeface="Wingdings 3" pitchFamily="18" charset="2"/>
              <a:buNone/>
            </a:pPr>
            <a:r>
              <a:rPr lang="en-US" sz="1400" b="1" dirty="0" smtClean="0">
                <a:solidFill>
                  <a:srgbClr val="336600"/>
                </a:solidFill>
              </a:rPr>
              <a:t>Key Function:</a:t>
            </a:r>
            <a:r>
              <a:rPr lang="en-US" sz="1400" dirty="0" smtClean="0">
                <a:solidFill>
                  <a:srgbClr val="336600"/>
                </a:solidFill>
              </a:rPr>
              <a:t> Translation conduct for bilingual staff</a:t>
            </a:r>
          </a:p>
          <a:p>
            <a:pPr marL="109537" indent="0">
              <a:buFont typeface="Wingdings 3" pitchFamily="18" charset="2"/>
              <a:buNone/>
            </a:pPr>
            <a:r>
              <a:rPr lang="en-US" sz="1400" b="1" dirty="0" smtClean="0">
                <a:solidFill>
                  <a:srgbClr val="336600"/>
                </a:solidFill>
              </a:rPr>
              <a:t>Activity: </a:t>
            </a:r>
            <a:r>
              <a:rPr lang="en-US" sz="1400" dirty="0" smtClean="0">
                <a:solidFill>
                  <a:srgbClr val="336600"/>
                </a:solidFill>
              </a:rPr>
              <a:t>Agency bilingual staff will follow the translator code of conduct at all times when providing translating services to agency customers.</a:t>
            </a:r>
          </a:p>
          <a:p>
            <a:pPr marL="109537" indent="0">
              <a:buNone/>
            </a:pPr>
            <a:r>
              <a:rPr lang="en-US" sz="1400" b="1" dirty="0" smtClean="0">
                <a:solidFill>
                  <a:srgbClr val="336600"/>
                </a:solidFill>
              </a:rPr>
              <a:t>Person(s) Involved: </a:t>
            </a:r>
            <a:r>
              <a:rPr lang="en-US" sz="1400" dirty="0" smtClean="0">
                <a:solidFill>
                  <a:srgbClr val="336600"/>
                </a:solidFill>
              </a:rPr>
              <a:t>Appointing authorities or their designees, HR staff, </a:t>
            </a:r>
            <a:r>
              <a:rPr lang="en-US" sz="1400" dirty="0">
                <a:solidFill>
                  <a:srgbClr val="336600"/>
                </a:solidFill>
              </a:rPr>
              <a:t>Bilingual Translation Unit supervisor, certified bilingual staff</a:t>
            </a:r>
            <a:r>
              <a:rPr lang="en-US" sz="1400" dirty="0" smtClean="0">
                <a:solidFill>
                  <a:srgbClr val="336600"/>
                </a:solidFill>
              </a:rPr>
              <a:t>.</a:t>
            </a:r>
          </a:p>
          <a:p>
            <a:pPr marL="109537" indent="0">
              <a:buFont typeface="Wingdings 3" pitchFamily="18" charset="2"/>
              <a:buNone/>
            </a:pPr>
            <a:endParaRPr lang="en-US" sz="1400" b="1" dirty="0" smtClean="0">
              <a:solidFill>
                <a:srgbClr val="336600"/>
              </a:solidFill>
            </a:endParaRPr>
          </a:p>
          <a:p>
            <a:pPr marL="109537" indent="0">
              <a:buFont typeface="Wingdings 3" pitchFamily="18" charset="2"/>
              <a:buNone/>
            </a:pPr>
            <a:r>
              <a:rPr lang="en-US" sz="1400" b="1" dirty="0" smtClean="0">
                <a:solidFill>
                  <a:srgbClr val="336600"/>
                </a:solidFill>
              </a:rPr>
              <a:t>PROCESS: Translation Services</a:t>
            </a:r>
          </a:p>
          <a:p>
            <a:pPr marL="109537" indent="0">
              <a:buFont typeface="Wingdings 3" pitchFamily="18" charset="2"/>
              <a:buNone/>
            </a:pPr>
            <a:r>
              <a:rPr lang="en-US" sz="1400" b="1" dirty="0" smtClean="0">
                <a:solidFill>
                  <a:srgbClr val="336600"/>
                </a:solidFill>
              </a:rPr>
              <a:t>Steps: </a:t>
            </a:r>
            <a:r>
              <a:rPr lang="en-US" sz="1400" dirty="0" smtClean="0">
                <a:solidFill>
                  <a:srgbClr val="336600"/>
                </a:solidFill>
              </a:rPr>
              <a:t>1</a:t>
            </a:r>
            <a:br>
              <a:rPr lang="en-US" sz="1400" dirty="0" smtClean="0">
                <a:solidFill>
                  <a:srgbClr val="336600"/>
                </a:solidFill>
              </a:rPr>
            </a:br>
            <a:r>
              <a:rPr lang="en-US" sz="1400" b="1" dirty="0" smtClean="0">
                <a:solidFill>
                  <a:srgbClr val="336600"/>
                </a:solidFill>
              </a:rPr>
              <a:t>Activity or Event(s): </a:t>
            </a:r>
            <a:r>
              <a:rPr lang="en-US" sz="1400" dirty="0" smtClean="0">
                <a:solidFill>
                  <a:srgbClr val="336600"/>
                </a:solidFill>
              </a:rPr>
              <a:t>Accurately convey the source language message in document translations…</a:t>
            </a:r>
            <a:br>
              <a:rPr lang="en-US" sz="1400" dirty="0" smtClean="0">
                <a:solidFill>
                  <a:srgbClr val="336600"/>
                </a:solidFill>
              </a:rPr>
            </a:br>
            <a:r>
              <a:rPr lang="en-US" sz="1400" b="1" dirty="0" smtClean="0">
                <a:solidFill>
                  <a:srgbClr val="336600"/>
                </a:solidFill>
              </a:rPr>
              <a:t>Person(s) Involved: </a:t>
            </a:r>
            <a:r>
              <a:rPr lang="en-US" sz="1400" dirty="0" smtClean="0">
                <a:solidFill>
                  <a:srgbClr val="336600"/>
                </a:solidFill>
              </a:rPr>
              <a:t>Bilingual Translation Unit supervisor, certified bilingual staff. </a:t>
            </a:r>
            <a:endParaRPr lang="en-US" dirty="0"/>
          </a:p>
        </p:txBody>
      </p:sp>
      <p:sp>
        <p:nvSpPr>
          <p:cNvPr id="8" name="Content Placeholder 1"/>
          <p:cNvSpPr txBox="1">
            <a:spLocks/>
          </p:cNvSpPr>
          <p:nvPr/>
        </p:nvSpPr>
        <p:spPr bwMode="auto">
          <a:xfrm>
            <a:off x="609600" y="1295400"/>
            <a:ext cx="3886200" cy="4648200"/>
          </a:xfrm>
          <a:prstGeom prst="rect">
            <a:avLst/>
          </a:prstGeom>
          <a:noFill/>
          <a:ln>
            <a:solidFill>
              <a:schemeClr val="tx1"/>
            </a:solidFill>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rgbClr val="19196F"/>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rgbClr val="19196F"/>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rgbClr val="19196F"/>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rgbClr val="19196F"/>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rgbClr val="19196F"/>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537" indent="0">
              <a:buFont typeface="Wingdings 3" pitchFamily="18" charset="2"/>
              <a:buNone/>
            </a:pPr>
            <a:r>
              <a:rPr lang="en-US" sz="2000" b="1" dirty="0" smtClean="0">
                <a:solidFill>
                  <a:schemeClr val="tx1"/>
                </a:solidFill>
              </a:rPr>
              <a:t>V. References</a:t>
            </a:r>
          </a:p>
          <a:p>
            <a:pPr marL="109537" indent="0">
              <a:buFont typeface="Wingdings 3" pitchFamily="18" charset="2"/>
              <a:buNone/>
            </a:pPr>
            <a:r>
              <a:rPr lang="en-US" sz="1400" dirty="0" smtClean="0">
                <a:solidFill>
                  <a:srgbClr val="336600"/>
                </a:solidFill>
              </a:rPr>
              <a:t>U.S. Department of Health and Human Services (2013). Office of Minority Health, National Standards for Culturally and Linguistically Appropriate Services in Health and Health Care.</a:t>
            </a:r>
            <a:br>
              <a:rPr lang="en-US" sz="1400" dirty="0" smtClean="0">
                <a:solidFill>
                  <a:srgbClr val="336600"/>
                </a:solidFill>
              </a:rPr>
            </a:br>
            <a:endParaRPr lang="en-US" sz="1400" dirty="0">
              <a:solidFill>
                <a:srgbClr val="336600"/>
              </a:solidFill>
            </a:endParaRPr>
          </a:p>
          <a:p>
            <a:pPr marL="109537" indent="0">
              <a:buFont typeface="Wingdings 3" pitchFamily="18" charset="2"/>
              <a:buNone/>
            </a:pPr>
            <a:r>
              <a:rPr lang="en-US" sz="1400" dirty="0" smtClean="0">
                <a:solidFill>
                  <a:srgbClr val="336600"/>
                </a:solidFill>
              </a:rPr>
              <a:t>U.S. Department of Justice (2000). Federal Register, Executive Order 13166 – Improving Access to Services for Persons with Limited English Proficiency.</a:t>
            </a:r>
          </a:p>
          <a:p>
            <a:pPr marL="109537" indent="0">
              <a:buFont typeface="Wingdings 3" pitchFamily="18" charset="2"/>
              <a:buNone/>
            </a:pPr>
            <a:endParaRPr lang="en-US" sz="1400" b="1" dirty="0">
              <a:solidFill>
                <a:schemeClr val="tx1"/>
              </a:solidFill>
            </a:endParaRPr>
          </a:p>
          <a:p>
            <a:pPr marL="109537" indent="0">
              <a:buFont typeface="Wingdings 3" pitchFamily="18" charset="2"/>
              <a:buNone/>
            </a:pPr>
            <a:r>
              <a:rPr lang="en-US" sz="2000" b="1" dirty="0" smtClean="0">
                <a:solidFill>
                  <a:schemeClr val="tx1"/>
                </a:solidFill>
              </a:rPr>
              <a:t>VI. Resources</a:t>
            </a:r>
          </a:p>
          <a:p>
            <a:pPr marL="109537" indent="0">
              <a:buFont typeface="Wingdings 3" pitchFamily="18" charset="2"/>
              <a:buNone/>
            </a:pPr>
            <a:r>
              <a:rPr lang="en-US" sz="1400" dirty="0" smtClean="0">
                <a:solidFill>
                  <a:srgbClr val="336600"/>
                </a:solidFill>
              </a:rPr>
              <a:t>American Translators Association, </a:t>
            </a:r>
            <a:r>
              <a:rPr lang="en-US" sz="1400" dirty="0" smtClean="0">
                <a:solidFill>
                  <a:srgbClr val="336600"/>
                </a:solidFill>
                <a:hlinkClick r:id="rId3"/>
              </a:rPr>
              <a:t>http://atanet.org/</a:t>
            </a:r>
            <a:endParaRPr lang="en-US" sz="1400" dirty="0" smtClean="0">
              <a:solidFill>
                <a:srgbClr val="336600"/>
              </a:solidFill>
            </a:endParaRPr>
          </a:p>
          <a:p>
            <a:pPr marL="109537" indent="0">
              <a:buFont typeface="Wingdings 3" pitchFamily="18" charset="2"/>
              <a:buNone/>
            </a:pPr>
            <a:endParaRPr lang="en-US" sz="1400" dirty="0" smtClean="0">
              <a:solidFill>
                <a:srgbClr val="336600"/>
              </a:solidFill>
            </a:endParaRPr>
          </a:p>
          <a:p>
            <a:pPr marL="109537" indent="0">
              <a:buFont typeface="Wingdings 3" pitchFamily="18" charset="2"/>
              <a:buNone/>
            </a:pPr>
            <a:r>
              <a:rPr lang="en-US" sz="1400" dirty="0" smtClean="0">
                <a:solidFill>
                  <a:srgbClr val="336600"/>
                </a:solidFill>
              </a:rPr>
              <a:t>U.S. Census Data 2010, </a:t>
            </a:r>
            <a:r>
              <a:rPr lang="en-US" sz="1400" dirty="0" smtClean="0">
                <a:solidFill>
                  <a:srgbClr val="336600"/>
                </a:solidFill>
                <a:hlinkClick r:id="rId4"/>
              </a:rPr>
              <a:t>http://www.census.gov/2010census/</a:t>
            </a:r>
            <a:r>
              <a:rPr lang="en-US" sz="1400" dirty="0" smtClean="0">
                <a:solidFill>
                  <a:srgbClr val="336600"/>
                </a:solidFill>
              </a:rPr>
              <a:t> </a:t>
            </a:r>
            <a:endParaRPr lang="en-US" sz="1400" dirty="0">
              <a:solidFill>
                <a:srgbClr val="336600"/>
              </a:solidFill>
            </a:endParaRPr>
          </a:p>
          <a:p>
            <a:pPr marL="109537" indent="0">
              <a:buFont typeface="Wingdings 3" pitchFamily="18" charset="2"/>
              <a:buNone/>
            </a:pPr>
            <a:endParaRPr lang="en-US" sz="2000" dirty="0">
              <a:solidFill>
                <a:srgbClr val="336600"/>
              </a:solidFill>
            </a:endParaRPr>
          </a:p>
          <a:p>
            <a:pPr marL="109537" indent="0">
              <a:buNone/>
            </a:pPr>
            <a:endParaRPr lang="en-US" dirty="0" smtClean="0"/>
          </a:p>
          <a:p>
            <a:endParaRPr lang="en-US" dirty="0"/>
          </a:p>
        </p:txBody>
      </p:sp>
    </p:spTree>
    <p:extLst>
      <p:ext uri="{BB962C8B-B14F-4D97-AF65-F5344CB8AC3E}">
        <p14:creationId xmlns:p14="http://schemas.microsoft.com/office/powerpoint/2010/main" xmlns="" val="19054740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None/>
            </a:pPr>
            <a:r>
              <a:rPr lang="en-US" sz="2300" b="1" dirty="0" smtClean="0"/>
              <a:t>SMALL GROUP ACTIVITY</a:t>
            </a:r>
          </a:p>
          <a:p>
            <a:pPr>
              <a:buFont typeface="Arial" panose="020B0604020202020204" pitchFamily="34" charset="0"/>
              <a:buChar char="•"/>
            </a:pPr>
            <a:r>
              <a:rPr lang="en-US" sz="2300" dirty="0" smtClean="0"/>
              <a:t>How could you strengthen example policy A to be completely CLAS compliant?</a:t>
            </a:r>
          </a:p>
          <a:p>
            <a:pPr>
              <a:buFont typeface="Arial" panose="020B0604020202020204" pitchFamily="34" charset="0"/>
              <a:buChar char="•"/>
            </a:pPr>
            <a:endParaRPr lang="en-US" sz="2300" dirty="0" smtClean="0"/>
          </a:p>
          <a:p>
            <a:pPr marL="109537" indent="0">
              <a:buNone/>
            </a:pPr>
            <a:endParaRPr lang="en-US" b="1" dirty="0"/>
          </a:p>
        </p:txBody>
      </p:sp>
      <p:sp>
        <p:nvSpPr>
          <p:cNvPr id="3" name="Title 2"/>
          <p:cNvSpPr>
            <a:spLocks noGrp="1"/>
          </p:cNvSpPr>
          <p:nvPr>
            <p:ph type="title"/>
          </p:nvPr>
        </p:nvSpPr>
        <p:spPr/>
        <p:txBody>
          <a:bodyPr>
            <a:normAutofit/>
          </a:bodyPr>
          <a:lstStyle/>
          <a:p>
            <a:r>
              <a:rPr lang="en-US" sz="3200" dirty="0" smtClean="0"/>
              <a:t>Policy Revision </a:t>
            </a:r>
            <a:r>
              <a:rPr lang="en-US" sz="3200" dirty="0"/>
              <a:t>A</a:t>
            </a:r>
            <a:r>
              <a:rPr lang="en-US" sz="3200" dirty="0" smtClean="0"/>
              <a:t>ctivity</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15</a:t>
            </a:fld>
            <a:endParaRPr lang="en-US" dirty="0"/>
          </a:p>
        </p:txBody>
      </p:sp>
    </p:spTree>
    <p:extLst>
      <p:ext uri="{BB962C8B-B14F-4D97-AF65-F5344CB8AC3E}">
        <p14:creationId xmlns:p14="http://schemas.microsoft.com/office/powerpoint/2010/main" xmlns="" val="196590235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t>Integrating CLAS into Practice</a:t>
            </a:r>
            <a:endParaRPr lang="fr-FR"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893533583"/>
              </p:ext>
            </p:extLst>
          </p:nvPr>
        </p:nvGraphicFramePr>
        <p:xfrm>
          <a:off x="990600" y="1408424"/>
          <a:ext cx="7162800" cy="3788416"/>
        </p:xfrm>
        <a:graphic>
          <a:graphicData uri="http://schemas.openxmlformats.org/drawingml/2006/table">
            <a:tbl>
              <a:tblPr firstRow="1" bandRow="1">
                <a:tableStyleId>{7E9639D4-E3E2-4D34-9284-5A2195B3D0D7}</a:tableStyleId>
              </a:tblPr>
              <a:tblGrid>
                <a:gridCol w="3581400"/>
                <a:gridCol w="3581400"/>
              </a:tblGrid>
              <a:tr h="533400">
                <a:tc>
                  <a:txBody>
                    <a:bodyPr/>
                    <a:lstStyle/>
                    <a:p>
                      <a:pPr>
                        <a:buFont typeface="Wingdings" pitchFamily="2" charset="2"/>
                        <a:buChar char="ü"/>
                      </a:pPr>
                      <a:r>
                        <a:rPr lang="en-US" sz="2000" dirty="0" smtClean="0">
                          <a:solidFill>
                            <a:schemeClr val="bg1"/>
                          </a:solidFill>
                        </a:rPr>
                        <a:t> Integrating</a:t>
                      </a:r>
                      <a:r>
                        <a:rPr lang="en-US" sz="2000" baseline="0" dirty="0" smtClean="0">
                          <a:solidFill>
                            <a:schemeClr val="bg1"/>
                          </a:solidFill>
                        </a:rPr>
                        <a:t> CLAS into Policy</a:t>
                      </a:r>
                      <a:endParaRPr lang="fr-FR" sz="2000" dirty="0">
                        <a:solidFill>
                          <a:schemeClr val="bg1"/>
                        </a:solidFill>
                      </a:endParaRPr>
                    </a:p>
                  </a:txBody>
                  <a:tcPr>
                    <a:solidFill>
                      <a:srgbClr val="19196F"/>
                    </a:solidFill>
                  </a:tcPr>
                </a:tc>
                <a:tc>
                  <a:txBody>
                    <a:bodyPr/>
                    <a:lstStyle/>
                    <a:p>
                      <a:r>
                        <a:rPr lang="en-US" sz="2000" dirty="0" smtClean="0">
                          <a:solidFill>
                            <a:schemeClr val="bg1"/>
                          </a:solidFill>
                        </a:rPr>
                        <a:t>Integrating</a:t>
                      </a:r>
                      <a:r>
                        <a:rPr lang="en-US" sz="2000" baseline="0" dirty="0" smtClean="0">
                          <a:solidFill>
                            <a:schemeClr val="bg1"/>
                          </a:solidFill>
                        </a:rPr>
                        <a:t> CLAS into Practice</a:t>
                      </a:r>
                      <a:endParaRPr lang="fr-FR" sz="2000" dirty="0">
                        <a:solidFill>
                          <a:schemeClr val="bg1"/>
                        </a:solidFill>
                      </a:endParaRPr>
                    </a:p>
                  </a:txBody>
                  <a:tcPr>
                    <a:solidFill>
                      <a:srgbClr val="19196F"/>
                    </a:solidFill>
                  </a:tcPr>
                </a:tc>
              </a:tr>
              <a:tr h="771844">
                <a:tc>
                  <a:txBody>
                    <a:bodyPr/>
                    <a:lstStyle/>
                    <a:p>
                      <a:pPr>
                        <a:buFont typeface="Wingdings" pitchFamily="2" charset="2"/>
                        <a:buChar char="ü"/>
                      </a:pPr>
                      <a:r>
                        <a:rPr lang="en-US" sz="2000" dirty="0" smtClean="0"/>
                        <a:t> Umbrella</a:t>
                      </a:r>
                      <a:r>
                        <a:rPr lang="en-US" sz="2000" baseline="0" dirty="0" smtClean="0"/>
                        <a:t> policies</a:t>
                      </a:r>
                      <a:endParaRPr lang="fr-FR" sz="2000" dirty="0"/>
                    </a:p>
                  </a:txBody>
                  <a:tcPr/>
                </a:tc>
                <a:tc>
                  <a:txBody>
                    <a:bodyPr/>
                    <a:lstStyle/>
                    <a:p>
                      <a:r>
                        <a:rPr lang="en-US" sz="2000" dirty="0" smtClean="0"/>
                        <a:t>Grants</a:t>
                      </a:r>
                      <a:endParaRPr lang="fr-FR" sz="2000" dirty="0"/>
                    </a:p>
                  </a:txBody>
                  <a:tcPr/>
                </a:tc>
              </a:tr>
              <a:tr h="771844">
                <a:tc>
                  <a:txBody>
                    <a:bodyPr/>
                    <a:lstStyle/>
                    <a:p>
                      <a:pPr>
                        <a:buFont typeface="Wingdings" pitchFamily="2" charset="2"/>
                        <a:buChar char="ü"/>
                      </a:pPr>
                      <a:r>
                        <a:rPr lang="en-US" sz="2000" dirty="0" smtClean="0"/>
                        <a:t> Existing policies</a:t>
                      </a:r>
                      <a:endParaRPr lang="fr-FR" sz="2000" dirty="0"/>
                    </a:p>
                  </a:txBody>
                  <a:tcPr/>
                </a:tc>
                <a:tc>
                  <a:txBody>
                    <a:bodyPr/>
                    <a:lstStyle/>
                    <a:p>
                      <a:r>
                        <a:rPr lang="en-US" sz="2000" dirty="0" smtClean="0"/>
                        <a:t>Organizational</a:t>
                      </a:r>
                      <a:r>
                        <a:rPr lang="en-US" sz="2000" baseline="0" dirty="0" smtClean="0"/>
                        <a:t> culture</a:t>
                      </a:r>
                      <a:endParaRPr lang="fr-FR" sz="2000" dirty="0"/>
                    </a:p>
                  </a:txBody>
                  <a:tcPr/>
                </a:tc>
              </a:tr>
              <a:tr h="771844">
                <a:tc>
                  <a:txBody>
                    <a:bodyPr/>
                    <a:lstStyle/>
                    <a:p>
                      <a:pPr>
                        <a:buFont typeface="Wingdings" pitchFamily="2" charset="2"/>
                        <a:buChar char="ü"/>
                      </a:pPr>
                      <a:r>
                        <a:rPr lang="en-US" sz="2000" dirty="0" smtClean="0"/>
                        <a:t> New policies</a:t>
                      </a:r>
                      <a:endParaRPr lang="fr-FR" sz="2000" dirty="0"/>
                    </a:p>
                  </a:txBody>
                  <a:tcPr/>
                </a:tc>
                <a:tc>
                  <a:txBody>
                    <a:bodyPr/>
                    <a:lstStyle/>
                    <a:p>
                      <a:r>
                        <a:rPr lang="en-US" sz="2000" dirty="0" smtClean="0"/>
                        <a:t>Customer</a:t>
                      </a:r>
                      <a:r>
                        <a:rPr lang="en-US" sz="2000" baseline="0" dirty="0" smtClean="0"/>
                        <a:t> service</a:t>
                      </a:r>
                      <a:endParaRPr lang="fr-FR" sz="2000" dirty="0"/>
                    </a:p>
                  </a:txBody>
                  <a:tcPr/>
                </a:tc>
              </a:tr>
              <a:tr h="771844">
                <a:tc>
                  <a:txBody>
                    <a:bodyPr/>
                    <a:lstStyle/>
                    <a:p>
                      <a:endParaRPr lang="fr-FR" sz="2000" dirty="0"/>
                    </a:p>
                  </a:txBody>
                  <a:tcPr/>
                </a:tc>
                <a:tc>
                  <a:txBody>
                    <a:bodyPr/>
                    <a:lstStyle/>
                    <a:p>
                      <a:r>
                        <a:rPr lang="en-US" sz="2000" dirty="0" smtClean="0"/>
                        <a:t>Material</a:t>
                      </a:r>
                      <a:r>
                        <a:rPr lang="en-US" sz="2000" baseline="0" dirty="0" smtClean="0"/>
                        <a:t> development</a:t>
                      </a:r>
                      <a:endParaRPr lang="fr-FR" sz="2000" dirty="0"/>
                    </a:p>
                  </a:txBody>
                  <a:tcPr/>
                </a:tc>
              </a:tr>
            </a:tbl>
          </a:graphicData>
        </a:graphic>
      </p:graphicFrame>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533400"/>
            <a:ext cx="8077200" cy="5473891"/>
          </a:xfrm>
        </p:spPr>
        <p:txBody>
          <a:bodyPr/>
          <a:lstStyle/>
          <a:p>
            <a:pPr marL="109537" indent="0">
              <a:buNone/>
            </a:pPr>
            <a:r>
              <a:rPr lang="en-US" sz="2300" b="1" dirty="0" smtClean="0"/>
              <a:t>ACTIVITY</a:t>
            </a:r>
          </a:p>
          <a:p>
            <a:pPr marL="109537" indent="0">
              <a:buNone/>
            </a:pPr>
            <a:r>
              <a:rPr lang="en-US" sz="2300" dirty="0" smtClean="0"/>
              <a:t>1. What would be your strategy to integrate CLAS into your topic?</a:t>
            </a:r>
          </a:p>
          <a:p>
            <a:pPr marL="109537" indent="0">
              <a:buNone/>
            </a:pPr>
            <a:r>
              <a:rPr lang="en-US" sz="2300" dirty="0" smtClean="0"/>
              <a:t>2. What barriers do you anticipate facing?</a:t>
            </a:r>
          </a:p>
          <a:p>
            <a:pPr marL="109537" indent="0">
              <a:buNone/>
            </a:pPr>
            <a:r>
              <a:rPr lang="en-US" sz="2300" dirty="0" smtClean="0"/>
              <a:t>3. What opportunities already exist to leverage?</a:t>
            </a:r>
          </a:p>
          <a:p>
            <a:pPr marL="109537" indent="0">
              <a:buNone/>
            </a:pPr>
            <a:r>
              <a:rPr lang="en-US" sz="2300" dirty="0" smtClean="0"/>
              <a:t>4. Who would you engage in this process?</a:t>
            </a:r>
          </a:p>
          <a:p>
            <a:pPr marL="109537" indent="0">
              <a:buNone/>
            </a:pPr>
            <a:endParaRPr lang="en-US" dirty="0" smtClean="0"/>
          </a:p>
          <a:p>
            <a:pPr marL="109537" indent="0">
              <a:buNone/>
            </a:pPr>
            <a:endParaRPr lang="en-US" dirty="0" smtClean="0"/>
          </a:p>
          <a:p>
            <a:pPr marL="109537" indent="0">
              <a:buNone/>
            </a:pPr>
            <a:endParaRPr lang="en-US" dirty="0" smtClean="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17</a:t>
            </a:fld>
            <a:endParaRPr lang="en-US" dirty="0"/>
          </a:p>
        </p:txBody>
      </p:sp>
      <p:pic>
        <p:nvPicPr>
          <p:cNvPr id="2050" name="Picture 2" descr="\\DOHFLTUM01\Division\PCH\OAS\HPCS\OurWork\Projects\2014\ProjectRequests\CLASstandardsTrainingUpdate6May13\Photos\iStock_000018259623_Smal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0" y="3326772"/>
            <a:ext cx="3846313" cy="255967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2895600" y="6019800"/>
            <a:ext cx="5791200" cy="369332"/>
          </a:xfrm>
          <a:prstGeom prst="rect">
            <a:avLst/>
          </a:prstGeom>
          <a:noFill/>
        </p:spPr>
        <p:txBody>
          <a:bodyPr wrap="square" rtlCol="0">
            <a:spAutoFit/>
          </a:bodyPr>
          <a:lstStyle/>
          <a:p>
            <a:pPr algn="r"/>
            <a:r>
              <a:rPr lang="en-US" b="1" dirty="0" smtClean="0">
                <a:solidFill>
                  <a:srgbClr val="19196F"/>
                </a:solidFill>
                <a:latin typeface="+mn-lt"/>
              </a:rPr>
              <a:t>HANDOUT 5A: </a:t>
            </a:r>
            <a:r>
              <a:rPr lang="en-US" b="1" dirty="0" err="1" smtClean="0">
                <a:solidFill>
                  <a:srgbClr val="19196F"/>
                </a:solidFill>
                <a:latin typeface="+mn-lt"/>
              </a:rPr>
              <a:t>CLAS</a:t>
            </a:r>
            <a:r>
              <a:rPr lang="en-US" b="1" dirty="0" smtClean="0">
                <a:solidFill>
                  <a:srgbClr val="19196F"/>
                </a:solidFill>
                <a:latin typeface="+mn-lt"/>
              </a:rPr>
              <a:t> Implementation Strategies</a:t>
            </a:r>
            <a:endParaRPr lang="en-US" b="1" dirty="0">
              <a:solidFill>
                <a:srgbClr val="19196F"/>
              </a:solidFill>
              <a:latin typeface="+mn-lt"/>
            </a:endParaRPr>
          </a:p>
        </p:txBody>
      </p:sp>
    </p:spTree>
    <p:extLst>
      <p:ext uri="{BB962C8B-B14F-4D97-AF65-F5344CB8AC3E}">
        <p14:creationId xmlns:p14="http://schemas.microsoft.com/office/powerpoint/2010/main" xmlns="" val="189055185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18</a:t>
            </a:fld>
            <a:endParaRPr lang="en-US" dirty="0"/>
          </a:p>
        </p:txBody>
      </p:sp>
      <p:sp>
        <p:nvSpPr>
          <p:cNvPr id="5" name="TextBox 4"/>
          <p:cNvSpPr txBox="1"/>
          <p:nvPr/>
        </p:nvSpPr>
        <p:spPr>
          <a:xfrm>
            <a:off x="863601" y="533400"/>
            <a:ext cx="8294914" cy="400110"/>
          </a:xfrm>
          <a:prstGeom prst="rect">
            <a:avLst/>
          </a:prstGeom>
          <a:solidFill>
            <a:schemeClr val="accent1">
              <a:lumMod val="40000"/>
              <a:lumOff val="60000"/>
              <a:alpha val="44000"/>
            </a:schemeClr>
          </a:solidFill>
        </p:spPr>
        <p:txBody>
          <a:bodyPr wrap="square" rtlCol="0">
            <a:spAutoFit/>
          </a:bodyPr>
          <a:lstStyle/>
          <a:p>
            <a:pPr algn="ctr"/>
            <a:r>
              <a:rPr lang="en-US" sz="2000" b="1" dirty="0" smtClean="0">
                <a:solidFill>
                  <a:srgbClr val="19196F"/>
                </a:solidFill>
                <a:latin typeface="+mj-lt"/>
              </a:rPr>
              <a:t>Assess organization, community</a:t>
            </a:r>
            <a:endParaRPr lang="en-US" sz="2000" b="1" dirty="0">
              <a:solidFill>
                <a:srgbClr val="19196F"/>
              </a:solidFill>
              <a:latin typeface="+mj-lt"/>
            </a:endParaRPr>
          </a:p>
        </p:txBody>
      </p:sp>
      <p:sp>
        <p:nvSpPr>
          <p:cNvPr id="6" name="TextBox 5"/>
          <p:cNvSpPr txBox="1"/>
          <p:nvPr/>
        </p:nvSpPr>
        <p:spPr>
          <a:xfrm>
            <a:off x="1142999" y="1104037"/>
            <a:ext cx="2383971" cy="868323"/>
          </a:xfrm>
          <a:prstGeom prst="roundRect">
            <a:avLst/>
          </a:prstGeom>
          <a:solidFill>
            <a:schemeClr val="accent2">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500" b="1" dirty="0" smtClean="0">
                <a:solidFill>
                  <a:srgbClr val="19196F"/>
                </a:solidFill>
                <a:latin typeface="+mj-lt"/>
              </a:rPr>
              <a:t>Governance</a:t>
            </a:r>
            <a:br>
              <a:rPr lang="en-US" sz="1500" b="1" dirty="0" smtClean="0">
                <a:solidFill>
                  <a:srgbClr val="19196F"/>
                </a:solidFill>
                <a:latin typeface="+mj-lt"/>
              </a:rPr>
            </a:br>
            <a:r>
              <a:rPr lang="en-US" sz="1500" b="1" dirty="0" smtClean="0">
                <a:solidFill>
                  <a:srgbClr val="19196F"/>
                </a:solidFill>
                <a:latin typeface="+mj-lt"/>
              </a:rPr>
              <a:t>Leadership</a:t>
            </a:r>
            <a:br>
              <a:rPr lang="en-US" sz="1500" b="1" dirty="0" smtClean="0">
                <a:solidFill>
                  <a:srgbClr val="19196F"/>
                </a:solidFill>
                <a:latin typeface="+mj-lt"/>
              </a:rPr>
            </a:br>
            <a:r>
              <a:rPr lang="en-US" sz="1500" b="1" dirty="0" smtClean="0">
                <a:solidFill>
                  <a:srgbClr val="19196F"/>
                </a:solidFill>
                <a:latin typeface="+mj-lt"/>
              </a:rPr>
              <a:t>Workforce</a:t>
            </a:r>
            <a:endParaRPr lang="en-US" sz="1500" b="1" dirty="0">
              <a:solidFill>
                <a:srgbClr val="19196F"/>
              </a:solidFill>
              <a:latin typeface="+mj-lt"/>
            </a:endParaRPr>
          </a:p>
        </p:txBody>
      </p:sp>
      <p:sp>
        <p:nvSpPr>
          <p:cNvPr id="8" name="TextBox 7"/>
          <p:cNvSpPr txBox="1"/>
          <p:nvPr/>
        </p:nvSpPr>
        <p:spPr>
          <a:xfrm>
            <a:off x="3744686" y="1139666"/>
            <a:ext cx="2362200" cy="612934"/>
          </a:xfrm>
          <a:prstGeom prst="roundRect">
            <a:avLst/>
          </a:prstGeom>
          <a:solidFill>
            <a:schemeClr val="accent2">
              <a:lumMod val="20000"/>
              <a:lumOff val="80000"/>
            </a:schemeClr>
          </a:solidFill>
        </p:spPr>
        <p:txBody>
          <a:bodyPr wrap="square" rtlCol="0">
            <a:spAutoFit/>
          </a:bodyPr>
          <a:lstStyle/>
          <a:p>
            <a:pPr algn="ctr"/>
            <a:r>
              <a:rPr lang="en-US" sz="1500" b="1" dirty="0" smtClean="0">
                <a:solidFill>
                  <a:srgbClr val="19196F"/>
                </a:solidFill>
                <a:latin typeface="+mj-lt"/>
              </a:rPr>
              <a:t>Communication</a:t>
            </a:r>
          </a:p>
          <a:p>
            <a:pPr algn="ctr"/>
            <a:r>
              <a:rPr lang="en-US" sz="1500" b="1" dirty="0" smtClean="0">
                <a:solidFill>
                  <a:srgbClr val="19196F"/>
                </a:solidFill>
                <a:latin typeface="+mj-lt"/>
              </a:rPr>
              <a:t>Language Assistance</a:t>
            </a:r>
            <a:endParaRPr lang="en-US" sz="1500" b="1" dirty="0">
              <a:solidFill>
                <a:srgbClr val="19196F"/>
              </a:solidFill>
              <a:latin typeface="+mj-lt"/>
            </a:endParaRPr>
          </a:p>
        </p:txBody>
      </p:sp>
      <p:sp>
        <p:nvSpPr>
          <p:cNvPr id="9" name="TextBox 8"/>
          <p:cNvSpPr txBox="1"/>
          <p:nvPr/>
        </p:nvSpPr>
        <p:spPr>
          <a:xfrm>
            <a:off x="6324600" y="1104037"/>
            <a:ext cx="2743200" cy="868323"/>
          </a:xfrm>
          <a:prstGeom prst="roundRect">
            <a:avLst/>
          </a:prstGeom>
          <a:solidFill>
            <a:schemeClr val="accent2">
              <a:lumMod val="20000"/>
              <a:lumOff val="80000"/>
            </a:schemeClr>
          </a:solidFill>
        </p:spPr>
        <p:txBody>
          <a:bodyPr wrap="square" rtlCol="0">
            <a:spAutoFit/>
          </a:bodyPr>
          <a:lstStyle/>
          <a:p>
            <a:pPr algn="ctr"/>
            <a:r>
              <a:rPr lang="en-US" sz="1500" b="1" dirty="0" smtClean="0">
                <a:solidFill>
                  <a:srgbClr val="19196F"/>
                </a:solidFill>
                <a:latin typeface="+mj-lt"/>
              </a:rPr>
              <a:t>Engagement</a:t>
            </a:r>
          </a:p>
          <a:p>
            <a:pPr algn="ctr"/>
            <a:r>
              <a:rPr lang="en-US" sz="1500" b="1" dirty="0" smtClean="0">
                <a:solidFill>
                  <a:srgbClr val="19196F"/>
                </a:solidFill>
                <a:latin typeface="+mj-lt"/>
              </a:rPr>
              <a:t>Continuous Improvement</a:t>
            </a:r>
          </a:p>
          <a:p>
            <a:pPr algn="ctr"/>
            <a:r>
              <a:rPr lang="en-US" sz="1500" b="1" dirty="0" smtClean="0">
                <a:solidFill>
                  <a:srgbClr val="19196F"/>
                </a:solidFill>
                <a:latin typeface="+mj-lt"/>
              </a:rPr>
              <a:t>Accountability</a:t>
            </a:r>
            <a:endParaRPr lang="en-US" sz="1500" b="1" dirty="0">
              <a:solidFill>
                <a:srgbClr val="19196F"/>
              </a:solidFill>
              <a:latin typeface="+mj-lt"/>
            </a:endParaRPr>
          </a:p>
        </p:txBody>
      </p:sp>
      <p:sp>
        <p:nvSpPr>
          <p:cNvPr id="11" name="TextBox 10"/>
          <p:cNvSpPr txBox="1"/>
          <p:nvPr/>
        </p:nvSpPr>
        <p:spPr>
          <a:xfrm>
            <a:off x="941009" y="2667000"/>
            <a:ext cx="8229600" cy="400110"/>
          </a:xfrm>
          <a:prstGeom prst="rect">
            <a:avLst/>
          </a:prstGeom>
          <a:solidFill>
            <a:schemeClr val="accent1">
              <a:lumMod val="20000"/>
              <a:lumOff val="80000"/>
            </a:schemeClr>
          </a:solidFill>
        </p:spPr>
        <p:txBody>
          <a:bodyPr wrap="square" rtlCol="0">
            <a:spAutoFit/>
          </a:bodyPr>
          <a:lstStyle/>
          <a:p>
            <a:pPr algn="ctr"/>
            <a:r>
              <a:rPr lang="en-US" sz="2000" b="1" dirty="0" smtClean="0">
                <a:solidFill>
                  <a:srgbClr val="19196F"/>
                </a:solidFill>
                <a:latin typeface="+mj-lt"/>
              </a:rPr>
              <a:t>Identify strategies for implementation</a:t>
            </a:r>
            <a:endParaRPr lang="en-US" sz="2000" b="1" dirty="0">
              <a:solidFill>
                <a:srgbClr val="19196F"/>
              </a:solidFill>
              <a:latin typeface="+mj-lt"/>
            </a:endParaRPr>
          </a:p>
        </p:txBody>
      </p:sp>
      <p:sp>
        <p:nvSpPr>
          <p:cNvPr id="12" name="TextBox 11"/>
          <p:cNvSpPr txBox="1"/>
          <p:nvPr/>
        </p:nvSpPr>
        <p:spPr>
          <a:xfrm>
            <a:off x="905933" y="2114490"/>
            <a:ext cx="8262257" cy="400110"/>
          </a:xfrm>
          <a:prstGeom prst="rect">
            <a:avLst/>
          </a:prstGeom>
          <a:solidFill>
            <a:schemeClr val="accent1">
              <a:lumMod val="20000"/>
              <a:lumOff val="80000"/>
            </a:schemeClr>
          </a:solidFill>
        </p:spPr>
        <p:txBody>
          <a:bodyPr wrap="square" rtlCol="0">
            <a:spAutoFit/>
          </a:bodyPr>
          <a:lstStyle/>
          <a:p>
            <a:pPr algn="ctr"/>
            <a:r>
              <a:rPr lang="en-US" sz="2000" b="1" dirty="0" smtClean="0">
                <a:solidFill>
                  <a:srgbClr val="19196F"/>
                </a:solidFill>
                <a:latin typeface="+mj-lt"/>
              </a:rPr>
              <a:t>Identify gaps, opportunities, strengths, weaknesses</a:t>
            </a:r>
            <a:endParaRPr lang="en-US" sz="2000" b="1" dirty="0">
              <a:solidFill>
                <a:srgbClr val="19196F"/>
              </a:solidFill>
              <a:latin typeface="+mj-lt"/>
            </a:endParaRPr>
          </a:p>
        </p:txBody>
      </p:sp>
      <p:sp>
        <p:nvSpPr>
          <p:cNvPr id="13" name="TextBox 12"/>
          <p:cNvSpPr txBox="1"/>
          <p:nvPr/>
        </p:nvSpPr>
        <p:spPr>
          <a:xfrm>
            <a:off x="938590" y="3276600"/>
            <a:ext cx="8229600" cy="400110"/>
          </a:xfrm>
          <a:prstGeom prst="rect">
            <a:avLst/>
          </a:prstGeom>
          <a:solidFill>
            <a:schemeClr val="accent1">
              <a:lumMod val="20000"/>
              <a:lumOff val="80000"/>
            </a:schemeClr>
          </a:solidFill>
        </p:spPr>
        <p:txBody>
          <a:bodyPr wrap="square" rtlCol="0">
            <a:spAutoFit/>
          </a:bodyPr>
          <a:lstStyle/>
          <a:p>
            <a:pPr algn="ctr"/>
            <a:r>
              <a:rPr lang="en-US" sz="2000" b="1" dirty="0" smtClean="0">
                <a:solidFill>
                  <a:srgbClr val="19196F"/>
                </a:solidFill>
                <a:latin typeface="+mj-lt"/>
              </a:rPr>
              <a:t>Train staff</a:t>
            </a:r>
            <a:endParaRPr lang="en-US" sz="2000" b="1" dirty="0">
              <a:solidFill>
                <a:srgbClr val="19196F"/>
              </a:solidFill>
              <a:latin typeface="+mj-lt"/>
            </a:endParaRPr>
          </a:p>
        </p:txBody>
      </p:sp>
      <p:sp>
        <p:nvSpPr>
          <p:cNvPr id="14" name="TextBox 13"/>
          <p:cNvSpPr txBox="1"/>
          <p:nvPr/>
        </p:nvSpPr>
        <p:spPr>
          <a:xfrm>
            <a:off x="905933" y="3905310"/>
            <a:ext cx="8262257" cy="400110"/>
          </a:xfrm>
          <a:prstGeom prst="rect">
            <a:avLst/>
          </a:prstGeom>
          <a:solidFill>
            <a:schemeClr val="accent1">
              <a:lumMod val="20000"/>
              <a:lumOff val="80000"/>
            </a:schemeClr>
          </a:solidFill>
        </p:spPr>
        <p:txBody>
          <a:bodyPr wrap="square" rtlCol="0">
            <a:spAutoFit/>
          </a:bodyPr>
          <a:lstStyle/>
          <a:p>
            <a:pPr algn="ctr"/>
            <a:r>
              <a:rPr lang="en-US" sz="2000" b="1" dirty="0" smtClean="0">
                <a:solidFill>
                  <a:srgbClr val="19196F"/>
                </a:solidFill>
                <a:latin typeface="+mj-lt"/>
              </a:rPr>
              <a:t>Implement</a:t>
            </a:r>
            <a:endParaRPr lang="en-US" sz="2000" b="1" dirty="0">
              <a:solidFill>
                <a:srgbClr val="19196F"/>
              </a:solidFill>
              <a:latin typeface="+mj-lt"/>
            </a:endParaRPr>
          </a:p>
        </p:txBody>
      </p:sp>
      <p:sp>
        <p:nvSpPr>
          <p:cNvPr id="15" name="TextBox 14"/>
          <p:cNvSpPr txBox="1"/>
          <p:nvPr/>
        </p:nvSpPr>
        <p:spPr>
          <a:xfrm>
            <a:off x="905933" y="4495800"/>
            <a:ext cx="8262257" cy="400110"/>
          </a:xfrm>
          <a:prstGeom prst="rect">
            <a:avLst/>
          </a:prstGeom>
          <a:solidFill>
            <a:schemeClr val="accent1">
              <a:lumMod val="20000"/>
              <a:lumOff val="80000"/>
            </a:schemeClr>
          </a:solidFill>
        </p:spPr>
        <p:txBody>
          <a:bodyPr wrap="square" rtlCol="0">
            <a:spAutoFit/>
          </a:bodyPr>
          <a:lstStyle/>
          <a:p>
            <a:pPr algn="ctr"/>
            <a:r>
              <a:rPr lang="en-US" sz="2000" b="1" dirty="0" smtClean="0">
                <a:solidFill>
                  <a:srgbClr val="19196F"/>
                </a:solidFill>
                <a:latin typeface="+mj-lt"/>
              </a:rPr>
              <a:t>Monitor progress</a:t>
            </a:r>
            <a:endParaRPr lang="en-US" sz="2000" b="1" dirty="0">
              <a:solidFill>
                <a:srgbClr val="19196F"/>
              </a:solidFill>
              <a:latin typeface="+mj-lt"/>
            </a:endParaRPr>
          </a:p>
        </p:txBody>
      </p:sp>
      <p:sp>
        <p:nvSpPr>
          <p:cNvPr id="16" name="TextBox 15"/>
          <p:cNvSpPr txBox="1"/>
          <p:nvPr/>
        </p:nvSpPr>
        <p:spPr>
          <a:xfrm>
            <a:off x="905933" y="5086290"/>
            <a:ext cx="8262257" cy="400110"/>
          </a:xfrm>
          <a:prstGeom prst="rect">
            <a:avLst/>
          </a:prstGeom>
          <a:solidFill>
            <a:schemeClr val="accent1">
              <a:lumMod val="20000"/>
              <a:lumOff val="80000"/>
            </a:schemeClr>
          </a:solidFill>
        </p:spPr>
        <p:txBody>
          <a:bodyPr wrap="square" rtlCol="0">
            <a:spAutoFit/>
          </a:bodyPr>
          <a:lstStyle/>
          <a:p>
            <a:pPr algn="ctr"/>
            <a:r>
              <a:rPr lang="en-US" sz="2000" b="1" dirty="0" smtClean="0">
                <a:solidFill>
                  <a:srgbClr val="19196F"/>
                </a:solidFill>
                <a:latin typeface="+mj-lt"/>
              </a:rPr>
              <a:t>Evaluate and maintain efforts</a:t>
            </a:r>
            <a:endParaRPr lang="en-US" sz="2000" b="1" dirty="0">
              <a:solidFill>
                <a:srgbClr val="19196F"/>
              </a:solidFill>
              <a:latin typeface="+mj-lt"/>
            </a:endParaRPr>
          </a:p>
        </p:txBody>
      </p:sp>
      <p:cxnSp>
        <p:nvCxnSpPr>
          <p:cNvPr id="18" name="Straight Arrow Connector 17"/>
          <p:cNvCxnSpPr/>
          <p:nvPr/>
        </p:nvCxnSpPr>
        <p:spPr>
          <a:xfrm>
            <a:off x="970466" y="381000"/>
            <a:ext cx="0" cy="5486400"/>
          </a:xfrm>
          <a:prstGeom prst="straightConnector1">
            <a:avLst/>
          </a:prstGeom>
          <a:ln w="127000">
            <a:solidFill>
              <a:srgbClr val="3366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16200000">
            <a:off x="-678931" y="3152745"/>
            <a:ext cx="3810000" cy="400110"/>
          </a:xfrm>
          <a:prstGeom prst="rect">
            <a:avLst/>
          </a:prstGeom>
          <a:noFill/>
        </p:spPr>
        <p:txBody>
          <a:bodyPr wrap="square" rtlCol="0">
            <a:spAutoFit/>
          </a:bodyPr>
          <a:lstStyle/>
          <a:p>
            <a:r>
              <a:rPr lang="en-US" sz="2000" b="1" dirty="0" smtClean="0">
                <a:solidFill>
                  <a:srgbClr val="7A261C"/>
                </a:solidFill>
                <a:latin typeface="+mn-lt"/>
              </a:rPr>
              <a:t>COMMUNICATION</a:t>
            </a:r>
            <a:endParaRPr lang="en-US" sz="2000" b="1" dirty="0">
              <a:solidFill>
                <a:srgbClr val="7A261C"/>
              </a:solidFill>
              <a:latin typeface="+mn-lt"/>
            </a:endParaRPr>
          </a:p>
        </p:txBody>
      </p:sp>
      <p:sp>
        <p:nvSpPr>
          <p:cNvPr id="24" name="TextBox 23"/>
          <p:cNvSpPr txBox="1"/>
          <p:nvPr/>
        </p:nvSpPr>
        <p:spPr>
          <a:xfrm rot="16200000">
            <a:off x="-1110733" y="2771745"/>
            <a:ext cx="3810000" cy="400110"/>
          </a:xfrm>
          <a:prstGeom prst="rect">
            <a:avLst/>
          </a:prstGeom>
          <a:noFill/>
        </p:spPr>
        <p:txBody>
          <a:bodyPr wrap="square" rtlCol="0">
            <a:spAutoFit/>
          </a:bodyPr>
          <a:lstStyle/>
          <a:p>
            <a:pPr algn="r"/>
            <a:r>
              <a:rPr lang="en-US" sz="2000" b="1" dirty="0" smtClean="0">
                <a:solidFill>
                  <a:srgbClr val="7A261C"/>
                </a:solidFill>
                <a:latin typeface="+mn-lt"/>
              </a:rPr>
              <a:t>COMMUNITY ENGAGEMENT</a:t>
            </a:r>
            <a:endParaRPr lang="en-US" sz="2000" b="1" dirty="0">
              <a:solidFill>
                <a:srgbClr val="7A261C"/>
              </a:solidFill>
              <a:latin typeface="+mn-lt"/>
            </a:endParaRPr>
          </a:p>
        </p:txBody>
      </p:sp>
    </p:spTree>
    <p:extLst>
      <p:ext uri="{BB962C8B-B14F-4D97-AF65-F5344CB8AC3E}">
        <p14:creationId xmlns:p14="http://schemas.microsoft.com/office/powerpoint/2010/main" xmlns="" val="335981920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300" dirty="0" smtClean="0"/>
              <a:t>Identify the staff needed to adopt and implement CLAS</a:t>
            </a:r>
          </a:p>
          <a:p>
            <a:pPr lvl="0"/>
            <a:r>
              <a:rPr lang="en-US" sz="2300" dirty="0" smtClean="0"/>
              <a:t>Give examples of the important elements in a policy on CLAS standards</a:t>
            </a:r>
          </a:p>
          <a:p>
            <a:r>
              <a:rPr lang="en-US" sz="2300" dirty="0" smtClean="0"/>
              <a:t>Identify one barrier and one approach to integrating CLAS into practice</a:t>
            </a:r>
          </a:p>
          <a:p>
            <a:pPr>
              <a:buNone/>
            </a:pPr>
            <a:endParaRPr lang="en-US" dirty="0"/>
          </a:p>
        </p:txBody>
      </p:sp>
      <p:sp>
        <p:nvSpPr>
          <p:cNvPr id="3" name="Title 2"/>
          <p:cNvSpPr>
            <a:spLocks noGrp="1"/>
          </p:cNvSpPr>
          <p:nvPr>
            <p:ph type="title"/>
          </p:nvPr>
        </p:nvSpPr>
        <p:spPr/>
        <p:txBody>
          <a:bodyPr>
            <a:normAutofit/>
          </a:bodyPr>
          <a:lstStyle/>
          <a:p>
            <a:r>
              <a:rPr lang="en-US" sz="3200" dirty="0" smtClean="0"/>
              <a:t>Learning Objectives</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sz="3600" dirty="0" smtClean="0"/>
          </a:p>
          <a:p>
            <a:pPr algn="ctr"/>
            <a:endParaRPr lang="en-US" sz="3600" dirty="0"/>
          </a:p>
          <a:p>
            <a:pPr marL="109537" indent="0" algn="ctr">
              <a:buNone/>
            </a:pPr>
            <a:r>
              <a:rPr lang="en-US" sz="3600" dirty="0" smtClean="0"/>
              <a:t>Thank you! You have completed the entire CLAS Training!</a:t>
            </a:r>
          </a:p>
          <a:p>
            <a:endParaRPr lang="en-US" sz="2300" dirty="0"/>
          </a:p>
          <a:p>
            <a:endParaRPr lang="en-US" sz="2300" dirty="0" smtClean="0"/>
          </a:p>
          <a:p>
            <a:pPr marL="109537" indent="0">
              <a:buNone/>
            </a:pPr>
            <a:endParaRPr lang="en-US"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19</a:t>
            </a:fld>
            <a:endParaRPr lang="en-US" dirty="0"/>
          </a:p>
        </p:txBody>
      </p:sp>
    </p:spTree>
    <p:extLst>
      <p:ext uri="{BB962C8B-B14F-4D97-AF65-F5344CB8AC3E}">
        <p14:creationId xmlns:p14="http://schemas.microsoft.com/office/powerpoint/2010/main" xmlns="" val="851910930"/>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300" b="1" dirty="0" smtClean="0"/>
              <a:t>What did you learn?</a:t>
            </a:r>
          </a:p>
          <a:p>
            <a:r>
              <a:rPr lang="en-US" sz="2300" dirty="0" smtClean="0"/>
              <a:t>Themes </a:t>
            </a:r>
            <a:r>
              <a:rPr lang="en-US" sz="2300" dirty="0" smtClean="0"/>
              <a:t>of the </a:t>
            </a:r>
            <a:r>
              <a:rPr lang="en-US" sz="2300" dirty="0" err="1" smtClean="0"/>
              <a:t>CLAS</a:t>
            </a:r>
            <a:r>
              <a:rPr lang="en-US" sz="2300" dirty="0" smtClean="0"/>
              <a:t> </a:t>
            </a:r>
            <a:r>
              <a:rPr lang="en-US" sz="2300" dirty="0" smtClean="0"/>
              <a:t>Standards</a:t>
            </a:r>
            <a:endParaRPr lang="en-US" sz="2300" dirty="0" smtClean="0"/>
          </a:p>
          <a:p>
            <a:pPr marL="849313" lvl="1" indent="-457200">
              <a:buFont typeface="+mj-lt"/>
              <a:buAutoNum type="arabicPeriod"/>
            </a:pPr>
            <a:r>
              <a:rPr lang="en-US" dirty="0" smtClean="0"/>
              <a:t>Governanace, Leadership and Workforce</a:t>
            </a:r>
          </a:p>
          <a:p>
            <a:pPr marL="849313" lvl="1" indent="-457200">
              <a:buFont typeface="+mj-lt"/>
              <a:buAutoNum type="arabicPeriod"/>
            </a:pPr>
            <a:r>
              <a:rPr lang="en-US" dirty="0" smtClean="0"/>
              <a:t>Communication and Language Assistance</a:t>
            </a:r>
          </a:p>
          <a:p>
            <a:pPr marL="849313" lvl="1" indent="-457200">
              <a:buFont typeface="+mj-lt"/>
              <a:buAutoNum type="arabicPeriod"/>
            </a:pPr>
            <a:r>
              <a:rPr lang="en-US" dirty="0" smtClean="0"/>
              <a:t>Engagement, Continuous Improvement and Accountability</a:t>
            </a:r>
          </a:p>
        </p:txBody>
      </p:sp>
      <p:sp>
        <p:nvSpPr>
          <p:cNvPr id="3" name="Title 2"/>
          <p:cNvSpPr>
            <a:spLocks noGrp="1"/>
          </p:cNvSpPr>
          <p:nvPr>
            <p:ph type="title"/>
          </p:nvPr>
        </p:nvSpPr>
        <p:spPr/>
        <p:txBody>
          <a:bodyPr>
            <a:normAutofit/>
          </a:bodyPr>
          <a:lstStyle/>
          <a:p>
            <a:r>
              <a:rPr lang="en-US" sz="3200" dirty="0" smtClean="0"/>
              <a:t>Review of Previous Sessions</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300" dirty="0" smtClean="0"/>
              <a:t>Provides a framework</a:t>
            </a:r>
          </a:p>
          <a:p>
            <a:r>
              <a:rPr lang="en-US" sz="2300" dirty="0" smtClean="0"/>
              <a:t>Give consistency and efficiency </a:t>
            </a:r>
          </a:p>
          <a:p>
            <a:r>
              <a:rPr lang="en-US" sz="2300" dirty="0" smtClean="0"/>
              <a:t>Ensures compliance</a:t>
            </a:r>
          </a:p>
          <a:p>
            <a:r>
              <a:rPr lang="en-US" sz="2300" dirty="0" smtClean="0"/>
              <a:t>Influences perception from community </a:t>
            </a:r>
            <a:endParaRPr lang="en-US" sz="23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3</a:t>
            </a:fld>
            <a:endParaRPr lang="en-US" dirty="0"/>
          </a:p>
        </p:txBody>
      </p:sp>
      <p:sp>
        <p:nvSpPr>
          <p:cNvPr id="5" name="Title 2"/>
          <p:cNvSpPr txBox="1">
            <a:spLocks/>
          </p:cNvSpPr>
          <p:nvPr/>
        </p:nvSpPr>
        <p:spPr>
          <a:xfrm>
            <a:off x="762000" y="427038"/>
            <a:ext cx="8077200" cy="1143000"/>
          </a:xfrm>
          <a:prstGeom prst="rect">
            <a:avLst/>
          </a:prstGeom>
        </p:spPr>
        <p:txBody>
          <a:bodyPr vert="horz" rtlCol="0" anchor="ctr">
            <a:norm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rgbClr val="7A261C"/>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r>
              <a:rPr lang="en-US" sz="3200" dirty="0" smtClean="0"/>
              <a:t>Why Have a Policy? </a:t>
            </a:r>
            <a:endParaRPr lang="en-US" sz="3200" dirty="0"/>
          </a:p>
        </p:txBody>
      </p:sp>
    </p:spTree>
    <p:extLst>
      <p:ext uri="{BB962C8B-B14F-4D97-AF65-F5344CB8AC3E}">
        <p14:creationId xmlns:p14="http://schemas.microsoft.com/office/powerpoint/2010/main" xmlns="" val="27307949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2798167096"/>
              </p:ext>
            </p:extLst>
          </p:nvPr>
        </p:nvGraphicFramePr>
        <p:xfrm>
          <a:off x="990600" y="1408424"/>
          <a:ext cx="7162800" cy="3788416"/>
        </p:xfrm>
        <a:graphic>
          <a:graphicData uri="http://schemas.openxmlformats.org/drawingml/2006/table">
            <a:tbl>
              <a:tblPr firstRow="1" bandRow="1">
                <a:tableStyleId>{7E9639D4-E3E2-4D34-9284-5A2195B3D0D7}</a:tableStyleId>
              </a:tblPr>
              <a:tblGrid>
                <a:gridCol w="3581400"/>
                <a:gridCol w="3581400"/>
              </a:tblGrid>
              <a:tr h="533400">
                <a:tc>
                  <a:txBody>
                    <a:bodyPr/>
                    <a:lstStyle/>
                    <a:p>
                      <a:r>
                        <a:rPr lang="en-US" sz="2000" dirty="0" smtClean="0">
                          <a:solidFill>
                            <a:schemeClr val="bg1"/>
                          </a:solidFill>
                        </a:rPr>
                        <a:t>Integrating</a:t>
                      </a:r>
                      <a:r>
                        <a:rPr lang="en-US" sz="2000" baseline="0" dirty="0" smtClean="0">
                          <a:solidFill>
                            <a:schemeClr val="bg1"/>
                          </a:solidFill>
                        </a:rPr>
                        <a:t> CLAS into Policy</a:t>
                      </a:r>
                      <a:endParaRPr lang="fr-FR" sz="2000" dirty="0">
                        <a:solidFill>
                          <a:schemeClr val="bg1"/>
                        </a:solidFill>
                      </a:endParaRPr>
                    </a:p>
                  </a:txBody>
                  <a:tcPr>
                    <a:solidFill>
                      <a:srgbClr val="19196F"/>
                    </a:solidFill>
                  </a:tcPr>
                </a:tc>
                <a:tc>
                  <a:txBody>
                    <a:bodyPr/>
                    <a:lstStyle/>
                    <a:p>
                      <a:r>
                        <a:rPr lang="en-US" sz="2000" dirty="0" smtClean="0">
                          <a:solidFill>
                            <a:schemeClr val="bg1"/>
                          </a:solidFill>
                        </a:rPr>
                        <a:t>Integrating</a:t>
                      </a:r>
                      <a:r>
                        <a:rPr lang="en-US" sz="2000" baseline="0" dirty="0" smtClean="0">
                          <a:solidFill>
                            <a:schemeClr val="bg1"/>
                          </a:solidFill>
                        </a:rPr>
                        <a:t> CLAS into Practice</a:t>
                      </a:r>
                      <a:endParaRPr lang="fr-FR" sz="2000" dirty="0">
                        <a:solidFill>
                          <a:schemeClr val="bg1"/>
                        </a:solidFill>
                      </a:endParaRPr>
                    </a:p>
                  </a:txBody>
                  <a:tcPr>
                    <a:solidFill>
                      <a:srgbClr val="19196F"/>
                    </a:solidFill>
                  </a:tcPr>
                </a:tc>
              </a:tr>
              <a:tr h="771844">
                <a:tc>
                  <a:txBody>
                    <a:bodyPr/>
                    <a:lstStyle/>
                    <a:p>
                      <a:r>
                        <a:rPr lang="en-US" sz="2000" dirty="0" smtClean="0"/>
                        <a:t>Umbrella</a:t>
                      </a:r>
                      <a:r>
                        <a:rPr lang="en-US" sz="2000" baseline="0" dirty="0" smtClean="0"/>
                        <a:t> policies</a:t>
                      </a:r>
                      <a:endParaRPr lang="fr-FR" sz="2000" dirty="0"/>
                    </a:p>
                  </a:txBody>
                  <a:tcPr/>
                </a:tc>
                <a:tc>
                  <a:txBody>
                    <a:bodyPr/>
                    <a:lstStyle/>
                    <a:p>
                      <a:r>
                        <a:rPr lang="en-US" sz="2000" dirty="0" smtClean="0"/>
                        <a:t>Grants</a:t>
                      </a:r>
                      <a:endParaRPr lang="fr-FR" sz="2000" dirty="0"/>
                    </a:p>
                  </a:txBody>
                  <a:tcPr/>
                </a:tc>
              </a:tr>
              <a:tr h="771844">
                <a:tc>
                  <a:txBody>
                    <a:bodyPr/>
                    <a:lstStyle/>
                    <a:p>
                      <a:r>
                        <a:rPr lang="en-US" sz="2000" dirty="0" smtClean="0"/>
                        <a:t>Existing policies</a:t>
                      </a:r>
                      <a:endParaRPr lang="fr-FR" sz="2000" dirty="0"/>
                    </a:p>
                  </a:txBody>
                  <a:tcPr/>
                </a:tc>
                <a:tc>
                  <a:txBody>
                    <a:bodyPr/>
                    <a:lstStyle/>
                    <a:p>
                      <a:r>
                        <a:rPr lang="en-US" sz="2000" dirty="0" smtClean="0"/>
                        <a:t>Organizational</a:t>
                      </a:r>
                      <a:r>
                        <a:rPr lang="en-US" sz="2000" baseline="0" dirty="0" smtClean="0"/>
                        <a:t> culture</a:t>
                      </a:r>
                      <a:endParaRPr lang="fr-FR" sz="2000" dirty="0"/>
                    </a:p>
                  </a:txBody>
                  <a:tcPr/>
                </a:tc>
              </a:tr>
              <a:tr h="771844">
                <a:tc>
                  <a:txBody>
                    <a:bodyPr/>
                    <a:lstStyle/>
                    <a:p>
                      <a:r>
                        <a:rPr lang="en-US" sz="2000" dirty="0" smtClean="0"/>
                        <a:t>New policies</a:t>
                      </a:r>
                      <a:endParaRPr lang="fr-FR" sz="2000" dirty="0"/>
                    </a:p>
                  </a:txBody>
                  <a:tcPr/>
                </a:tc>
                <a:tc>
                  <a:txBody>
                    <a:bodyPr/>
                    <a:lstStyle/>
                    <a:p>
                      <a:r>
                        <a:rPr lang="en-US" sz="2000" dirty="0" smtClean="0"/>
                        <a:t>Customer</a:t>
                      </a:r>
                      <a:r>
                        <a:rPr lang="en-US" sz="2000" baseline="0" dirty="0" smtClean="0"/>
                        <a:t> service</a:t>
                      </a:r>
                      <a:endParaRPr lang="fr-FR" sz="2000" dirty="0"/>
                    </a:p>
                  </a:txBody>
                  <a:tcPr/>
                </a:tc>
              </a:tr>
              <a:tr h="771844">
                <a:tc>
                  <a:txBody>
                    <a:bodyPr/>
                    <a:lstStyle/>
                    <a:p>
                      <a:endParaRPr lang="fr-FR" sz="2000" dirty="0"/>
                    </a:p>
                  </a:txBody>
                  <a:tcPr/>
                </a:tc>
                <a:tc>
                  <a:txBody>
                    <a:bodyPr/>
                    <a:lstStyle/>
                    <a:p>
                      <a:r>
                        <a:rPr lang="en-US" sz="2000" dirty="0" smtClean="0"/>
                        <a:t>Material</a:t>
                      </a:r>
                      <a:r>
                        <a:rPr lang="en-US" sz="2000" baseline="0" dirty="0" smtClean="0"/>
                        <a:t> development</a:t>
                      </a:r>
                      <a:endParaRPr lang="fr-FR" sz="2000" dirty="0"/>
                    </a:p>
                  </a:txBody>
                  <a:tcPr/>
                </a:tc>
              </a:tr>
            </a:tbl>
          </a:graphicData>
        </a:graphic>
      </p:graphicFrame>
      <p:sp>
        <p:nvSpPr>
          <p:cNvPr id="6" name="Title 2"/>
          <p:cNvSpPr>
            <a:spLocks noGrp="1"/>
          </p:cNvSpPr>
          <p:nvPr>
            <p:ph type="title"/>
          </p:nvPr>
        </p:nvSpPr>
        <p:spPr>
          <a:xfrm>
            <a:off x="609600" y="274638"/>
            <a:ext cx="8077200" cy="1143000"/>
          </a:xfrm>
        </p:spPr>
        <p:txBody>
          <a:bodyPr>
            <a:normAutofit/>
          </a:bodyPr>
          <a:lstStyle/>
          <a:p>
            <a:r>
              <a:rPr lang="en-US" sz="3200" dirty="0" smtClean="0"/>
              <a:t>Today’s Task</a:t>
            </a:r>
            <a:endParaRPr lang="en-US" sz="32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300" dirty="0" smtClean="0"/>
              <a:t>Every agency is different</a:t>
            </a:r>
          </a:p>
          <a:p>
            <a:endParaRPr lang="en-US" sz="2300" dirty="0"/>
          </a:p>
          <a:p>
            <a:pPr marL="109537" indent="0">
              <a:buNone/>
            </a:pPr>
            <a:r>
              <a:rPr lang="en-US" sz="2300" b="1" dirty="0" smtClean="0"/>
              <a:t>DISCUSSION</a:t>
            </a:r>
          </a:p>
          <a:p>
            <a:pPr lvl="1"/>
            <a:r>
              <a:rPr lang="en-US" sz="2000" dirty="0" smtClean="0"/>
              <a:t>What is your agency’s process for adopting and changing policies? </a:t>
            </a:r>
            <a:endParaRPr lang="en-US" sz="2000" dirty="0"/>
          </a:p>
          <a:p>
            <a:pPr lvl="1"/>
            <a:r>
              <a:rPr lang="en-US" sz="2000" dirty="0" smtClean="0"/>
              <a:t>What is the process and timeline for reviewing and updating policies?</a:t>
            </a:r>
          </a:p>
          <a:p>
            <a:pPr lvl="1"/>
            <a:r>
              <a:rPr lang="en-US" sz="2000" dirty="0" smtClean="0"/>
              <a:t>Who is typically involved?</a:t>
            </a:r>
          </a:p>
          <a:p>
            <a:pPr marL="392113" lvl="1" indent="0">
              <a:buNone/>
            </a:pPr>
            <a:endParaRPr lang="en-US" sz="2000" dirty="0" smtClean="0"/>
          </a:p>
          <a:p>
            <a:pPr lvl="1"/>
            <a:endParaRPr lang="en-US" dirty="0" smtClean="0"/>
          </a:p>
          <a:p>
            <a:pPr lvl="1"/>
            <a:endParaRPr lang="en-US" dirty="0"/>
          </a:p>
        </p:txBody>
      </p:sp>
      <p:sp>
        <p:nvSpPr>
          <p:cNvPr id="3" name="Title 2"/>
          <p:cNvSpPr>
            <a:spLocks noGrp="1"/>
          </p:cNvSpPr>
          <p:nvPr>
            <p:ph type="title"/>
          </p:nvPr>
        </p:nvSpPr>
        <p:spPr>
          <a:xfrm>
            <a:off x="609600" y="381000"/>
            <a:ext cx="8077200" cy="1143000"/>
          </a:xfrm>
        </p:spPr>
        <p:txBody>
          <a:bodyPr>
            <a:normAutofit/>
          </a:bodyPr>
          <a:lstStyle/>
          <a:p>
            <a:r>
              <a:rPr lang="en-US" sz="3200" dirty="0" smtClean="0"/>
              <a:t>How does your </a:t>
            </a:r>
            <a:r>
              <a:rPr lang="en-US" sz="3200" dirty="0"/>
              <a:t>A</a:t>
            </a:r>
            <a:r>
              <a:rPr lang="en-US" sz="3200" dirty="0" smtClean="0"/>
              <a:t>gency </a:t>
            </a:r>
            <a:r>
              <a:rPr lang="en-US" sz="3200" dirty="0"/>
              <a:t>D</a:t>
            </a:r>
            <a:r>
              <a:rPr lang="en-US" sz="3200" dirty="0" smtClean="0"/>
              <a:t>evelop </a:t>
            </a:r>
            <a:r>
              <a:rPr lang="en-US" sz="3200" dirty="0"/>
              <a:t>P</a:t>
            </a:r>
            <a:r>
              <a:rPr lang="en-US" sz="3200" dirty="0" smtClean="0"/>
              <a:t>olicies?</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val 12"/>
          <p:cNvSpPr/>
          <p:nvPr/>
        </p:nvSpPr>
        <p:spPr>
          <a:xfrm>
            <a:off x="1905000" y="3221623"/>
            <a:ext cx="2438400" cy="2112377"/>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200400" y="2133599"/>
            <a:ext cx="2438400" cy="2112377"/>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1828800" y="1219200"/>
            <a:ext cx="2438400" cy="2112377"/>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33400" y="2307222"/>
            <a:ext cx="2438400" cy="2112377"/>
          </a:xfrm>
          <a:prstGeom prst="ellipse">
            <a:avLst/>
          </a:prstGeom>
          <a:solidFill>
            <a:srgbClr val="C1C5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rmAutofit/>
          </a:bodyPr>
          <a:lstStyle/>
          <a:p>
            <a:r>
              <a:rPr lang="en-US" sz="3200" dirty="0" smtClean="0"/>
              <a:t>CLAS Adoption Team</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6</a:t>
            </a:fld>
            <a:endParaRPr lang="en-US" dirty="0"/>
          </a:p>
        </p:txBody>
      </p:sp>
      <p:sp>
        <p:nvSpPr>
          <p:cNvPr id="8" name="TextBox 7"/>
          <p:cNvSpPr txBox="1"/>
          <p:nvPr/>
        </p:nvSpPr>
        <p:spPr>
          <a:xfrm>
            <a:off x="609600" y="2808982"/>
            <a:ext cx="2209800" cy="1077218"/>
          </a:xfrm>
          <a:prstGeom prst="rect">
            <a:avLst/>
          </a:prstGeom>
          <a:noFill/>
        </p:spPr>
        <p:txBody>
          <a:bodyPr wrap="square" rtlCol="0">
            <a:spAutoFit/>
          </a:bodyPr>
          <a:lstStyle/>
          <a:p>
            <a:pPr lvl="0" algn="ctr"/>
            <a:r>
              <a:rPr lang="en-US" sz="1600" b="1" dirty="0"/>
              <a:t>Staff affected by CLAS but not in decision making </a:t>
            </a:r>
            <a:r>
              <a:rPr lang="en-US" sz="1600" b="1" dirty="0" smtClean="0"/>
              <a:t>roles</a:t>
            </a:r>
            <a:endParaRPr lang="en-US" sz="1600" b="1" dirty="0"/>
          </a:p>
        </p:txBody>
      </p:sp>
      <p:sp>
        <p:nvSpPr>
          <p:cNvPr id="9" name="TextBox 8"/>
          <p:cNvSpPr txBox="1"/>
          <p:nvPr/>
        </p:nvSpPr>
        <p:spPr>
          <a:xfrm>
            <a:off x="2286000" y="1759803"/>
            <a:ext cx="1676400" cy="830997"/>
          </a:xfrm>
          <a:prstGeom prst="rect">
            <a:avLst/>
          </a:prstGeom>
          <a:noFill/>
        </p:spPr>
        <p:txBody>
          <a:bodyPr wrap="square" rtlCol="0">
            <a:spAutoFit/>
          </a:bodyPr>
          <a:lstStyle/>
          <a:p>
            <a:pPr lvl="0" algn="ctr"/>
            <a:r>
              <a:rPr lang="en-US" sz="1600" b="1" dirty="0" smtClean="0"/>
              <a:t>Staff engaged in effort, champions</a:t>
            </a:r>
            <a:endParaRPr lang="en-US" sz="1600" b="1" dirty="0"/>
          </a:p>
        </p:txBody>
      </p:sp>
      <p:sp>
        <p:nvSpPr>
          <p:cNvPr id="10" name="TextBox 9"/>
          <p:cNvSpPr txBox="1"/>
          <p:nvPr/>
        </p:nvSpPr>
        <p:spPr>
          <a:xfrm>
            <a:off x="3886200" y="3014246"/>
            <a:ext cx="1409700" cy="338554"/>
          </a:xfrm>
          <a:prstGeom prst="rect">
            <a:avLst/>
          </a:prstGeom>
          <a:noFill/>
        </p:spPr>
        <p:txBody>
          <a:bodyPr wrap="square" rtlCol="0">
            <a:spAutoFit/>
          </a:bodyPr>
          <a:lstStyle/>
          <a:p>
            <a:pPr lvl="0"/>
            <a:r>
              <a:rPr lang="en-US" sz="1600" b="1" dirty="0" smtClean="0"/>
              <a:t>Gatekeepers</a:t>
            </a:r>
            <a:endParaRPr lang="en-US" sz="1600" b="1" dirty="0"/>
          </a:p>
        </p:txBody>
      </p:sp>
      <p:sp>
        <p:nvSpPr>
          <p:cNvPr id="11" name="TextBox 10"/>
          <p:cNvSpPr txBox="1"/>
          <p:nvPr/>
        </p:nvSpPr>
        <p:spPr>
          <a:xfrm>
            <a:off x="2590800" y="4063425"/>
            <a:ext cx="1143000" cy="584775"/>
          </a:xfrm>
          <a:prstGeom prst="rect">
            <a:avLst/>
          </a:prstGeom>
          <a:noFill/>
        </p:spPr>
        <p:txBody>
          <a:bodyPr wrap="square" rtlCol="0">
            <a:spAutoFit/>
          </a:bodyPr>
          <a:lstStyle/>
          <a:p>
            <a:pPr lvl="0" algn="ctr"/>
            <a:r>
              <a:rPr lang="en-US" sz="1600" b="1" dirty="0" smtClean="0"/>
              <a:t>Decision </a:t>
            </a:r>
            <a:br>
              <a:rPr lang="en-US" sz="1600" b="1" dirty="0" smtClean="0"/>
            </a:br>
            <a:r>
              <a:rPr lang="en-US" sz="1600" b="1" dirty="0" smtClean="0"/>
              <a:t>makers</a:t>
            </a:r>
            <a:endParaRPr lang="en-US" sz="1600" b="1" dirty="0"/>
          </a:p>
        </p:txBody>
      </p:sp>
      <p:sp>
        <p:nvSpPr>
          <p:cNvPr id="12" name="Content Placeholder 11"/>
          <p:cNvSpPr>
            <a:spLocks noGrp="1"/>
          </p:cNvSpPr>
          <p:nvPr>
            <p:ph idx="1"/>
          </p:nvPr>
        </p:nvSpPr>
        <p:spPr>
          <a:xfrm>
            <a:off x="5667375" y="1219200"/>
            <a:ext cx="2867025" cy="4525963"/>
          </a:xfrm>
        </p:spPr>
        <p:txBody>
          <a:bodyPr/>
          <a:lstStyle/>
          <a:p>
            <a:pPr marL="109537" indent="0">
              <a:buNone/>
            </a:pPr>
            <a:r>
              <a:rPr lang="en-US" sz="2000" u="sng" dirty="0" smtClean="0">
                <a:solidFill>
                  <a:srgbClr val="336600"/>
                </a:solidFill>
              </a:rPr>
              <a:t>Example team roles</a:t>
            </a:r>
          </a:p>
          <a:p>
            <a:pPr>
              <a:buFont typeface="Courier New" panose="02070309020205020404" pitchFamily="49" charset="0"/>
              <a:buChar char="o"/>
            </a:pPr>
            <a:r>
              <a:rPr lang="en-US" sz="2000" dirty="0" smtClean="0">
                <a:solidFill>
                  <a:srgbClr val="336600"/>
                </a:solidFill>
              </a:rPr>
              <a:t>Executive Sponsor</a:t>
            </a:r>
          </a:p>
          <a:p>
            <a:pPr>
              <a:buFont typeface="Courier New" panose="02070309020205020404" pitchFamily="49" charset="0"/>
              <a:buChar char="o"/>
            </a:pPr>
            <a:r>
              <a:rPr lang="en-US" sz="2000" dirty="0" smtClean="0">
                <a:solidFill>
                  <a:srgbClr val="336600"/>
                </a:solidFill>
              </a:rPr>
              <a:t>Human Resources Coordinator</a:t>
            </a:r>
          </a:p>
          <a:p>
            <a:pPr>
              <a:buFont typeface="Courier New" panose="02070309020205020404" pitchFamily="49" charset="0"/>
              <a:buChar char="o"/>
            </a:pPr>
            <a:r>
              <a:rPr lang="en-US" sz="2000" dirty="0" smtClean="0">
                <a:solidFill>
                  <a:srgbClr val="336600"/>
                </a:solidFill>
              </a:rPr>
              <a:t>Data Coordinator</a:t>
            </a:r>
          </a:p>
          <a:p>
            <a:pPr>
              <a:buFont typeface="Courier New" panose="02070309020205020404" pitchFamily="49" charset="0"/>
              <a:buChar char="o"/>
            </a:pPr>
            <a:r>
              <a:rPr lang="en-US" sz="2000" dirty="0" smtClean="0">
                <a:solidFill>
                  <a:srgbClr val="336600"/>
                </a:solidFill>
              </a:rPr>
              <a:t>Communications Coordinator</a:t>
            </a:r>
          </a:p>
          <a:p>
            <a:pPr marL="109537" indent="0">
              <a:buNone/>
            </a:pPr>
            <a:endParaRPr lang="en-US" sz="2000" dirty="0" smtClean="0">
              <a:solidFill>
                <a:srgbClr val="336600"/>
              </a:solidFill>
            </a:endParaRPr>
          </a:p>
          <a:p>
            <a:pPr marL="109537" indent="0">
              <a:buNone/>
            </a:pPr>
            <a:r>
              <a:rPr lang="en-US" sz="2000" dirty="0" smtClean="0">
                <a:solidFill>
                  <a:srgbClr val="336600"/>
                </a:solidFill>
              </a:rPr>
              <a:t>Who else?</a:t>
            </a:r>
            <a:endParaRPr lang="en-US" sz="2000" dirty="0">
              <a:solidFill>
                <a:srgbClr val="336600"/>
              </a:solidFill>
            </a:endParaRPr>
          </a:p>
        </p:txBody>
      </p:sp>
    </p:spTree>
    <p:extLst>
      <p:ext uri="{BB962C8B-B14F-4D97-AF65-F5344CB8AC3E}">
        <p14:creationId xmlns:p14="http://schemas.microsoft.com/office/powerpoint/2010/main" xmlns="" val="30524128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430826844"/>
              </p:ext>
            </p:extLst>
          </p:nvPr>
        </p:nvGraphicFramePr>
        <p:xfrm>
          <a:off x="533400" y="1676400"/>
          <a:ext cx="7924800" cy="2377440"/>
        </p:xfrm>
        <a:graphic>
          <a:graphicData uri="http://schemas.openxmlformats.org/drawingml/2006/table">
            <a:tbl>
              <a:tblPr firstRow="1" bandRow="1">
                <a:tableStyleId>{F5AB1C69-6EDB-4FF4-983F-18BD219EF322}</a:tableStyleId>
              </a:tblPr>
              <a:tblGrid>
                <a:gridCol w="1584960"/>
                <a:gridCol w="1584960"/>
                <a:gridCol w="1584960"/>
                <a:gridCol w="1584960"/>
                <a:gridCol w="1584960"/>
              </a:tblGrid>
              <a:tr h="457200">
                <a:tc>
                  <a:txBody>
                    <a:bodyPr/>
                    <a:lstStyle/>
                    <a:p>
                      <a:pPr algn="ctr"/>
                      <a:r>
                        <a:rPr lang="en-US" sz="2000" dirty="0" smtClean="0">
                          <a:solidFill>
                            <a:schemeClr val="tx1"/>
                          </a:solidFill>
                        </a:rPr>
                        <a:t>1</a:t>
                      </a:r>
                    </a:p>
                  </a:txBody>
                  <a:tcPr anchor="ctr">
                    <a:lnR w="12700" cap="flat" cmpd="sng" algn="ctr">
                      <a:noFill/>
                      <a:prstDash val="solid"/>
                      <a:round/>
                      <a:headEnd type="none" w="med" len="med"/>
                      <a:tailEnd type="none" w="med" len="med"/>
                    </a:lnR>
                    <a:noFill/>
                  </a:tcPr>
                </a:tc>
                <a:tc>
                  <a:txBody>
                    <a:bodyPr/>
                    <a:lstStyle/>
                    <a:p>
                      <a:pPr algn="ctr"/>
                      <a:r>
                        <a:rPr lang="en-US" sz="2000" dirty="0" smtClean="0">
                          <a:solidFill>
                            <a:schemeClr val="tx1"/>
                          </a:solidFill>
                        </a:rPr>
                        <a:t>2</a:t>
                      </a:r>
                      <a:endParaRPr lang="en-US" sz="2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algn="ctr"/>
                      <a:r>
                        <a:rPr lang="en-US" sz="2000" dirty="0" smtClean="0">
                          <a:solidFill>
                            <a:schemeClr val="tx1"/>
                          </a:solidFill>
                        </a:rPr>
                        <a:t>3</a:t>
                      </a:r>
                      <a:endParaRPr lang="en-US" sz="2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4</a:t>
                      </a:r>
                      <a:endParaRPr lang="en-US" sz="2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algn="ctr"/>
                      <a:r>
                        <a:rPr lang="en-US" sz="2000" dirty="0" smtClean="0">
                          <a:solidFill>
                            <a:schemeClr val="tx1"/>
                          </a:solidFill>
                        </a:rPr>
                        <a:t>5</a:t>
                      </a:r>
                      <a:endParaRPr lang="en-US" sz="2000" dirty="0">
                        <a:solidFill>
                          <a:schemeClr val="tx1"/>
                        </a:solidFill>
                      </a:endParaRPr>
                    </a:p>
                  </a:txBody>
                  <a:tcPr anchor="ctr">
                    <a:lnL w="12700" cap="flat" cmpd="sng" algn="ctr">
                      <a:noFill/>
                      <a:prstDash val="solid"/>
                      <a:round/>
                      <a:headEnd type="none" w="med" len="med"/>
                      <a:tailEnd type="none" w="med" len="med"/>
                    </a:lnL>
                    <a:noFill/>
                  </a:tcPr>
                </a:tc>
              </a:tr>
              <a:tr h="457200">
                <a:tc>
                  <a:txBody>
                    <a:bodyPr/>
                    <a:lstStyle/>
                    <a:p>
                      <a:pPr algn="ctr"/>
                      <a:endParaRPr lang="en-US" sz="2000" dirty="0" smtClean="0">
                        <a:solidFill>
                          <a:schemeClr val="tx1"/>
                        </a:solidFill>
                      </a:endParaRPr>
                    </a:p>
                  </a:txBody>
                  <a:tcPr anchor="ctr">
                    <a:lnR w="12700" cap="flat" cmpd="sng" algn="ctr">
                      <a:solidFill>
                        <a:schemeClr val="tx1"/>
                      </a:solidFill>
                      <a:prstDash val="solid"/>
                      <a:round/>
                      <a:headEnd type="none" w="med" len="med"/>
                      <a:tailEnd type="none" w="med" len="med"/>
                    </a:lnR>
                    <a:noFill/>
                  </a:tcPr>
                </a:tc>
                <a:tc>
                  <a:txBody>
                    <a:bodyPr/>
                    <a:lstStyle/>
                    <a:p>
                      <a:pPr algn="ctr"/>
                      <a:endParaRPr lang="en-US" sz="2000" dirty="0" smtClean="0">
                        <a:solidFill>
                          <a:schemeClr val="tx1"/>
                        </a:solidFill>
                      </a:endParaRPr>
                    </a:p>
                    <a:p>
                      <a:pPr algn="ctr"/>
                      <a:endParaRPr lang="en-US" sz="2000" dirty="0" smtClean="0">
                        <a:solidFill>
                          <a:schemeClr val="tx1"/>
                        </a:solidFill>
                      </a:endParaRPr>
                    </a:p>
                    <a:p>
                      <a:pPr algn="ctr"/>
                      <a:endParaRPr lang="en-US" sz="2000" dirty="0" smtClean="0">
                        <a:solidFill>
                          <a:schemeClr val="tx1"/>
                        </a:solidFill>
                      </a:endParaRPr>
                    </a:p>
                    <a:p>
                      <a:pPr algn="ct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endParaRPr lang="en-US" sz="2000" dirty="0" smtClean="0">
                        <a:solidFill>
                          <a:schemeClr val="tx1"/>
                        </a:solidFill>
                      </a:endParaRPr>
                    </a:p>
                    <a:p>
                      <a:pPr algn="ctr"/>
                      <a:endParaRPr lang="en-US" sz="2000" dirty="0" smtClean="0">
                        <a:solidFill>
                          <a:schemeClr val="tx1"/>
                        </a:solidFill>
                      </a:endParaRPr>
                    </a:p>
                    <a:p>
                      <a:pPr algn="ctr"/>
                      <a:endParaRPr lang="en-US" sz="2000" dirty="0" smtClean="0">
                        <a:solidFill>
                          <a:schemeClr val="tx1"/>
                        </a:solidFill>
                      </a:endParaRPr>
                    </a:p>
                    <a:p>
                      <a:pPr algn="ctr"/>
                      <a:endParaRPr lang="en-US" sz="2000" dirty="0" smtClean="0">
                        <a:solidFill>
                          <a:schemeClr val="tx1"/>
                        </a:solidFill>
                      </a:endParaRPr>
                    </a:p>
                    <a:p>
                      <a:pPr algn="ctr"/>
                      <a:endParaRPr lang="en-US" sz="2000" dirty="0" smtClean="0">
                        <a:solidFill>
                          <a:schemeClr val="tx1"/>
                        </a:solidFill>
                      </a:endParaRPr>
                    </a:p>
                    <a:p>
                      <a:pPr algn="ctr"/>
                      <a:endParaRPr lang="en-US" sz="2000" dirty="0">
                        <a:solidFill>
                          <a:schemeClr val="tx1"/>
                        </a:solidFill>
                      </a:endParaRPr>
                    </a:p>
                  </a:txBody>
                  <a:tcPr anchor="ctr">
                    <a:lnL w="12700" cap="flat" cmpd="sng" algn="ctr">
                      <a:solidFill>
                        <a:schemeClr val="tx1"/>
                      </a:solidFill>
                      <a:prstDash val="solid"/>
                      <a:round/>
                      <a:headEnd type="none" w="med" len="med"/>
                      <a:tailEnd type="none" w="med" len="med"/>
                    </a:lnL>
                    <a:noFill/>
                  </a:tcPr>
                </a:tc>
              </a:tr>
            </a:tbl>
          </a:graphicData>
        </a:graphic>
      </p:graphicFrame>
      <p:cxnSp>
        <p:nvCxnSpPr>
          <p:cNvPr id="7" name="Straight Arrow Connector 6"/>
          <p:cNvCxnSpPr/>
          <p:nvPr/>
        </p:nvCxnSpPr>
        <p:spPr>
          <a:xfrm>
            <a:off x="914400" y="4572000"/>
            <a:ext cx="70866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95600" y="4248388"/>
            <a:ext cx="4876800" cy="369332"/>
          </a:xfrm>
          <a:prstGeom prst="rect">
            <a:avLst/>
          </a:prstGeom>
          <a:noFill/>
        </p:spPr>
        <p:txBody>
          <a:bodyPr wrap="square" rtlCol="0">
            <a:spAutoFit/>
          </a:bodyPr>
          <a:lstStyle/>
          <a:p>
            <a:pPr algn="r"/>
            <a:r>
              <a:rPr lang="en-US" i="1" dirty="0" smtClean="0"/>
              <a:t>Most comprehensive approach</a:t>
            </a:r>
          </a:p>
        </p:txBody>
      </p:sp>
      <p:sp>
        <p:nvSpPr>
          <p:cNvPr id="11" name="Title 2"/>
          <p:cNvSpPr>
            <a:spLocks noGrp="1"/>
          </p:cNvSpPr>
          <p:nvPr>
            <p:ph type="title"/>
          </p:nvPr>
        </p:nvSpPr>
        <p:spPr>
          <a:xfrm>
            <a:off x="609600" y="274638"/>
            <a:ext cx="8077200" cy="1143000"/>
          </a:xfrm>
        </p:spPr>
        <p:txBody>
          <a:bodyPr>
            <a:normAutofit/>
          </a:bodyPr>
          <a:lstStyle/>
          <a:p>
            <a:r>
              <a:rPr lang="en-US" sz="3200" dirty="0" smtClean="0"/>
              <a:t>Adopting CLAS</a:t>
            </a:r>
            <a:endParaRPr lang="en-US" sz="3200" dirty="0"/>
          </a:p>
        </p:txBody>
      </p:sp>
      <p:graphicFrame>
        <p:nvGraphicFramePr>
          <p:cNvPr id="9" name="Table 8"/>
          <p:cNvGraphicFramePr>
            <a:graphicFrameLocks noGrp="1"/>
          </p:cNvGraphicFramePr>
          <p:nvPr>
            <p:extLst>
              <p:ext uri="{D42A27DB-BD31-4B8C-83A1-F6EECF244321}">
                <p14:modId xmlns:p14="http://schemas.microsoft.com/office/powerpoint/2010/main" xmlns="" val="2832430265"/>
              </p:ext>
            </p:extLst>
          </p:nvPr>
        </p:nvGraphicFramePr>
        <p:xfrm>
          <a:off x="2117090" y="1676400"/>
          <a:ext cx="1584960" cy="1317211"/>
        </p:xfrm>
        <a:graphic>
          <a:graphicData uri="http://schemas.openxmlformats.org/drawingml/2006/table">
            <a:tbl>
              <a:tblPr firstRow="1" bandRow="1">
                <a:tableStyleId>{F5AB1C69-6EDB-4FF4-983F-18BD219EF322}</a:tableStyleId>
              </a:tblPr>
              <a:tblGrid>
                <a:gridCol w="1584960"/>
              </a:tblGrid>
              <a:tr h="457200">
                <a:tc>
                  <a:txBody>
                    <a:bodyPr/>
                    <a:lstStyle/>
                    <a:p>
                      <a:pPr algn="ctr"/>
                      <a:r>
                        <a:rPr lang="en-US" sz="2000" dirty="0" smtClean="0">
                          <a:solidFill>
                            <a:schemeClr val="tx1"/>
                          </a:solidFill>
                        </a:rPr>
                        <a:t>2</a:t>
                      </a:r>
                      <a:endParaRPr lang="en-US" sz="2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38100" cmpd="sng">
                      <a:noFill/>
                    </a:lnB>
                    <a:noFill/>
                  </a:tcPr>
                </a:tc>
              </a:tr>
              <a:tr h="860011">
                <a:tc>
                  <a:txBody>
                    <a:bodyPr/>
                    <a:lstStyle/>
                    <a:p>
                      <a:r>
                        <a:rPr lang="en-US" sz="1400" dirty="0" smtClean="0">
                          <a:solidFill>
                            <a:srgbClr val="19196F"/>
                          </a:solidFill>
                        </a:rPr>
                        <a:t>Integrate</a:t>
                      </a:r>
                      <a:r>
                        <a:rPr lang="en-US" sz="1400" baseline="0" dirty="0" smtClean="0">
                          <a:solidFill>
                            <a:srgbClr val="19196F"/>
                          </a:solidFill>
                        </a:rPr>
                        <a:t> </a:t>
                      </a:r>
                      <a:r>
                        <a:rPr lang="en-US" sz="1400" dirty="0" smtClean="0">
                          <a:solidFill>
                            <a:srgbClr val="19196F"/>
                          </a:solidFill>
                        </a:rPr>
                        <a:t>into existing</a:t>
                      </a:r>
                      <a:r>
                        <a:rPr lang="en-US" sz="1400" baseline="0" dirty="0" smtClean="0">
                          <a:solidFill>
                            <a:srgbClr val="19196F"/>
                          </a:solidFill>
                        </a:rPr>
                        <a:t> policies only</a:t>
                      </a:r>
                      <a:endParaRPr lang="en-US" sz="1400" dirty="0">
                        <a:solidFill>
                          <a:srgbClr val="19196F"/>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3524022409"/>
              </p:ext>
            </p:extLst>
          </p:nvPr>
        </p:nvGraphicFramePr>
        <p:xfrm>
          <a:off x="3708400" y="1685511"/>
          <a:ext cx="1584960" cy="1402080"/>
        </p:xfrm>
        <a:graphic>
          <a:graphicData uri="http://schemas.openxmlformats.org/drawingml/2006/table">
            <a:tbl>
              <a:tblPr firstRow="1" bandRow="1">
                <a:tableStyleId>{F5AB1C69-6EDB-4FF4-983F-18BD219EF322}</a:tableStyleId>
              </a:tblPr>
              <a:tblGrid>
                <a:gridCol w="1584960"/>
              </a:tblGrid>
              <a:tr h="457200">
                <a:tc>
                  <a:txBody>
                    <a:bodyPr/>
                    <a:lstStyle/>
                    <a:p>
                      <a:pPr algn="ctr"/>
                      <a:r>
                        <a:rPr lang="en-US" sz="2000" dirty="0" smtClean="0">
                          <a:solidFill>
                            <a:schemeClr val="tx1"/>
                          </a:solidFill>
                        </a:rPr>
                        <a:t>3</a:t>
                      </a:r>
                      <a:endParaRPr lang="en-US" sz="2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38100" cmpd="sng">
                      <a:noFill/>
                    </a:lnB>
                    <a:noFill/>
                  </a:tcPr>
                </a:tc>
              </a:tr>
              <a:tr h="860011">
                <a:tc>
                  <a:txBody>
                    <a:bodyPr/>
                    <a:lstStyle/>
                    <a:p>
                      <a:r>
                        <a:rPr lang="en-US" sz="1400" dirty="0" smtClean="0">
                          <a:solidFill>
                            <a:srgbClr val="19196F"/>
                          </a:solidFill>
                        </a:rPr>
                        <a:t>Integrate into existing</a:t>
                      </a:r>
                      <a:r>
                        <a:rPr lang="en-US" sz="1400" baseline="0" dirty="0" smtClean="0">
                          <a:solidFill>
                            <a:srgbClr val="19196F"/>
                          </a:solidFill>
                        </a:rPr>
                        <a:t> policies </a:t>
                      </a:r>
                      <a:r>
                        <a:rPr lang="en-US" sz="1400" baseline="0" dirty="0" smtClean="0">
                          <a:solidFill>
                            <a:schemeClr val="tx1"/>
                          </a:solidFill>
                        </a:rPr>
                        <a:t>plus umbrella policy</a:t>
                      </a:r>
                      <a:endParaRPr lang="en-US" sz="14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75635078"/>
              </p:ext>
            </p:extLst>
          </p:nvPr>
        </p:nvGraphicFramePr>
        <p:xfrm>
          <a:off x="5289550" y="1710911"/>
          <a:ext cx="1584960" cy="1767840"/>
        </p:xfrm>
        <a:graphic>
          <a:graphicData uri="http://schemas.openxmlformats.org/drawingml/2006/table">
            <a:tbl>
              <a:tblPr firstRow="1" bandRow="1">
                <a:tableStyleId>{F5AB1C69-6EDB-4FF4-983F-18BD219EF322}</a:tableStyleId>
              </a:tblPr>
              <a:tblGrid>
                <a:gridCol w="1584960"/>
              </a:tblGrid>
              <a:tr h="152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chemeClr val="tx1"/>
                          </a:solidFill>
                        </a:rPr>
                        <a:t>4</a:t>
                      </a:r>
                      <a:endParaRPr lang="en-US" sz="2000" dirty="0">
                        <a:solidFill>
                          <a:schemeClr val="tx1"/>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38100" cmpd="sng">
                      <a:noFill/>
                    </a:lnB>
                    <a:noFill/>
                  </a:tcPr>
                </a:tc>
              </a:tr>
              <a:tr h="860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19196F"/>
                          </a:solidFill>
                        </a:rPr>
                        <a:t>Integrate into existing policies, </a:t>
                      </a:r>
                      <a:r>
                        <a:rPr lang="en-US" sz="1400" dirty="0" smtClean="0">
                          <a:solidFill>
                            <a:srgbClr val="7A261C"/>
                          </a:solidFill>
                        </a:rPr>
                        <a:t>develop</a:t>
                      </a:r>
                      <a:r>
                        <a:rPr lang="en-US" sz="1400" baseline="0" dirty="0" smtClean="0">
                          <a:solidFill>
                            <a:srgbClr val="7A261C"/>
                          </a:solidFill>
                        </a:rPr>
                        <a:t> new policies to address gaps</a:t>
                      </a:r>
                      <a:endParaRPr lang="en-US" sz="1400" dirty="0">
                        <a:solidFill>
                          <a:srgbClr val="7A261C"/>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904563250"/>
              </p:ext>
            </p:extLst>
          </p:nvPr>
        </p:nvGraphicFramePr>
        <p:xfrm>
          <a:off x="6873240" y="1685511"/>
          <a:ext cx="1584960" cy="2468880"/>
        </p:xfrm>
        <a:graphic>
          <a:graphicData uri="http://schemas.openxmlformats.org/drawingml/2006/table">
            <a:tbl>
              <a:tblPr firstRow="1" bandRow="1">
                <a:tableStyleId>{F5AB1C69-6EDB-4FF4-983F-18BD219EF322}</a:tableStyleId>
              </a:tblPr>
              <a:tblGrid>
                <a:gridCol w="1584960"/>
              </a:tblGrid>
              <a:tr h="457200">
                <a:tc>
                  <a:txBody>
                    <a:bodyPr/>
                    <a:lstStyle/>
                    <a:p>
                      <a:pPr algn="ctr"/>
                      <a:r>
                        <a:rPr lang="en-US" sz="2000" dirty="0" smtClean="0">
                          <a:solidFill>
                            <a:schemeClr val="tx1"/>
                          </a:solidFill>
                        </a:rPr>
                        <a:t>5</a:t>
                      </a:r>
                      <a:endParaRPr lang="en-US" sz="2000" dirty="0">
                        <a:solidFill>
                          <a:schemeClr val="tx1"/>
                        </a:solidFill>
                      </a:endParaRPr>
                    </a:p>
                  </a:txBody>
                  <a:tcPr anchor="ctr">
                    <a:lnL w="12700" cap="flat" cmpd="sng" algn="ctr">
                      <a:noFill/>
                      <a:prstDash val="solid"/>
                      <a:round/>
                      <a:headEnd type="none" w="med" len="med"/>
                      <a:tailEnd type="none" w="med" len="med"/>
                    </a:lnL>
                    <a:lnB w="38100" cmpd="sng">
                      <a:noFill/>
                    </a:lnB>
                    <a:noFill/>
                  </a:tcPr>
                </a:tc>
              </a:tr>
              <a:tr h="8600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19196F"/>
                          </a:solidFill>
                        </a:rPr>
                        <a:t>Integrate into existing policies, </a:t>
                      </a:r>
                      <a:r>
                        <a:rPr lang="en-US" sz="1400" dirty="0" smtClean="0">
                          <a:solidFill>
                            <a:srgbClr val="7A261C"/>
                          </a:solidFill>
                        </a:rPr>
                        <a:t>develop</a:t>
                      </a:r>
                      <a:r>
                        <a:rPr lang="en-US" sz="1400" baseline="0" dirty="0" smtClean="0">
                          <a:solidFill>
                            <a:srgbClr val="7A261C"/>
                          </a:solidFill>
                        </a:rPr>
                        <a:t> new policies to address gaps, </a:t>
                      </a:r>
                      <a:r>
                        <a:rPr lang="en-US" sz="1400" baseline="0" dirty="0" smtClean="0">
                          <a:solidFill>
                            <a:schemeClr val="tx1"/>
                          </a:solidFill>
                        </a:rPr>
                        <a:t>plus umbrella policy</a:t>
                      </a:r>
                      <a:endParaRPr lang="en-US" sz="1400" dirty="0" smtClean="0">
                        <a:solidFill>
                          <a:schemeClr val="tx1"/>
                        </a:solidFill>
                      </a:endParaRPr>
                    </a:p>
                    <a:p>
                      <a:endParaRPr lang="en-US" sz="1400" dirty="0"/>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xmlns="" val="975102408"/>
              </p:ext>
            </p:extLst>
          </p:nvPr>
        </p:nvGraphicFramePr>
        <p:xfrm>
          <a:off x="533400" y="1685511"/>
          <a:ext cx="1584960" cy="1317211"/>
        </p:xfrm>
        <a:graphic>
          <a:graphicData uri="http://schemas.openxmlformats.org/drawingml/2006/table">
            <a:tbl>
              <a:tblPr firstRow="1" bandRow="1">
                <a:tableStyleId>{F5AB1C69-6EDB-4FF4-983F-18BD219EF322}</a:tableStyleId>
              </a:tblPr>
              <a:tblGrid>
                <a:gridCol w="1584960"/>
              </a:tblGrid>
              <a:tr h="457200">
                <a:tc>
                  <a:txBody>
                    <a:bodyPr/>
                    <a:lstStyle/>
                    <a:p>
                      <a:pPr algn="ctr"/>
                      <a:r>
                        <a:rPr lang="en-US" sz="2000" dirty="0" smtClean="0">
                          <a:solidFill>
                            <a:schemeClr val="tx1"/>
                          </a:solidFill>
                        </a:rPr>
                        <a:t>1</a:t>
                      </a:r>
                    </a:p>
                  </a:txBody>
                  <a:tcPr anchor="ctr">
                    <a:lnR w="12700" cap="flat" cmpd="sng" algn="ctr">
                      <a:noFill/>
                      <a:prstDash val="solid"/>
                      <a:round/>
                      <a:headEnd type="none" w="med" len="med"/>
                      <a:tailEnd type="none" w="med" len="med"/>
                    </a:lnR>
                    <a:lnB w="38100" cmpd="sng">
                      <a:noFill/>
                    </a:lnB>
                    <a:noFill/>
                  </a:tcPr>
                </a:tc>
              </a:tr>
              <a:tr h="860011">
                <a:tc>
                  <a:txBody>
                    <a:bodyPr/>
                    <a:lstStyle/>
                    <a:p>
                      <a:r>
                        <a:rPr lang="en-US" sz="1400" dirty="0" smtClean="0">
                          <a:solidFill>
                            <a:schemeClr val="tx1"/>
                          </a:solidFill>
                        </a:rPr>
                        <a:t>Umbrella</a:t>
                      </a:r>
                      <a:r>
                        <a:rPr lang="en-US" sz="1400" baseline="0" dirty="0" smtClean="0">
                          <a:solidFill>
                            <a:schemeClr val="tx1"/>
                          </a:solidFill>
                        </a:rPr>
                        <a:t> policy only </a:t>
                      </a:r>
                      <a:endParaRPr lang="en-US" sz="1400" dirty="0" smtClean="0">
                        <a:solidFill>
                          <a:schemeClr val="tx1"/>
                        </a:solidFill>
                      </a:endParaRP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xmlns="" val="1166704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300" b="1" dirty="0" smtClean="0"/>
              <a:t>Advantages</a:t>
            </a:r>
          </a:p>
          <a:p>
            <a:pPr lvl="1"/>
            <a:r>
              <a:rPr lang="en-US" sz="2000" dirty="0" smtClean="0"/>
              <a:t>Large </a:t>
            </a:r>
            <a:r>
              <a:rPr lang="en-US" sz="2000" dirty="0"/>
              <a:t>statement of </a:t>
            </a:r>
            <a:r>
              <a:rPr lang="en-US" sz="2000" dirty="0" smtClean="0"/>
              <a:t/>
            </a:r>
            <a:br>
              <a:rPr lang="en-US" sz="2000" dirty="0" smtClean="0"/>
            </a:br>
            <a:r>
              <a:rPr lang="en-US" sz="2000" dirty="0" smtClean="0"/>
              <a:t>compliance</a:t>
            </a:r>
          </a:p>
          <a:p>
            <a:pPr lvl="1"/>
            <a:r>
              <a:rPr lang="en-US" sz="2000" dirty="0" smtClean="0"/>
              <a:t>Only </a:t>
            </a:r>
            <a:r>
              <a:rPr lang="en-US" sz="2000" dirty="0"/>
              <a:t>one </a:t>
            </a:r>
            <a:r>
              <a:rPr lang="en-US" sz="2000" dirty="0" smtClean="0"/>
              <a:t>policy</a:t>
            </a:r>
          </a:p>
          <a:p>
            <a:pPr lvl="1"/>
            <a:r>
              <a:rPr lang="en-US" sz="2000" dirty="0" smtClean="0"/>
              <a:t>Most efficient</a:t>
            </a:r>
          </a:p>
          <a:p>
            <a:r>
              <a:rPr lang="en-US" sz="2300" b="1" dirty="0" smtClean="0"/>
              <a:t>Disadvantages</a:t>
            </a:r>
          </a:p>
          <a:p>
            <a:pPr lvl="1"/>
            <a:r>
              <a:rPr lang="en-US" sz="2000" dirty="0"/>
              <a:t>Less assurance</a:t>
            </a:r>
          </a:p>
          <a:p>
            <a:pPr lvl="1"/>
            <a:r>
              <a:rPr lang="en-US" sz="2000" dirty="0"/>
              <a:t>Work to understand CLAS </a:t>
            </a:r>
            <a:r>
              <a:rPr lang="en-US" sz="2000" dirty="0" smtClean="0"/>
              <a:t/>
            </a:r>
            <a:br>
              <a:rPr lang="en-US" sz="2000" dirty="0" smtClean="0"/>
            </a:br>
            <a:r>
              <a:rPr lang="en-US" sz="2000" dirty="0" smtClean="0"/>
              <a:t>falls </a:t>
            </a:r>
            <a:r>
              <a:rPr lang="en-US" sz="2000" dirty="0"/>
              <a:t>on policy implementers</a:t>
            </a:r>
          </a:p>
          <a:p>
            <a:pPr lvl="1"/>
            <a:endParaRPr lang="en-US" sz="2300" b="1" dirty="0"/>
          </a:p>
        </p:txBody>
      </p:sp>
      <p:sp>
        <p:nvSpPr>
          <p:cNvPr id="3" name="Title 2"/>
          <p:cNvSpPr>
            <a:spLocks noGrp="1"/>
          </p:cNvSpPr>
          <p:nvPr>
            <p:ph type="title"/>
          </p:nvPr>
        </p:nvSpPr>
        <p:spPr/>
        <p:txBody>
          <a:bodyPr>
            <a:normAutofit/>
          </a:bodyPr>
          <a:lstStyle/>
          <a:p>
            <a:r>
              <a:rPr lang="en-US" sz="3200" dirty="0" smtClean="0"/>
              <a:t>Umbrella Policy</a:t>
            </a:r>
            <a:endParaRPr lang="en-US" sz="3200" dirty="0"/>
          </a:p>
        </p:txBody>
      </p:sp>
      <p:sp>
        <p:nvSpPr>
          <p:cNvPr id="4" name="Slide Number Placeholder 3"/>
          <p:cNvSpPr>
            <a:spLocks noGrp="1"/>
          </p:cNvSpPr>
          <p:nvPr>
            <p:ph type="sldNum" sz="quarter" idx="12"/>
          </p:nvPr>
        </p:nvSpPr>
        <p:spPr/>
        <p:txBody>
          <a:bodyPr/>
          <a:lstStyle/>
          <a:p>
            <a:pPr>
              <a:defRPr/>
            </a:pPr>
            <a:fld id="{9649B99E-7CD1-49DB-88AB-7D37F2CF62D7}" type="slidenum">
              <a:rPr lang="en-US" smtClean="0"/>
              <a:pPr>
                <a:defRPr/>
              </a:pPr>
              <a:t>8</a:t>
            </a:fld>
            <a:endParaRPr lang="en-US" dirty="0"/>
          </a:p>
        </p:txBody>
      </p:sp>
      <p:pic>
        <p:nvPicPr>
          <p:cNvPr id="1026" name="Picture 2" descr="\\DOHFLTUM01\Division\PCH\OAS\HPCS\OurWork\Projects\2014\ProjectRequests\CLASstandardsTrainingUpdate6May13\Photos\iStock_000042523204_Small.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86400" y="2895600"/>
            <a:ext cx="2868930" cy="286893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85419611"/>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8410</TotalTime>
  <Words>809</Words>
  <Application>Microsoft Office PowerPoint</Application>
  <PresentationFormat>On-screen Show (4:3)</PresentationFormat>
  <Paragraphs>225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Slide 0</vt:lpstr>
      <vt:lpstr>Learning Objectives</vt:lpstr>
      <vt:lpstr>Review of Previous Sessions</vt:lpstr>
      <vt:lpstr>Slide 3</vt:lpstr>
      <vt:lpstr>Today’s Task</vt:lpstr>
      <vt:lpstr>How does your Agency Develop Policies?</vt:lpstr>
      <vt:lpstr>CLAS Adoption Team</vt:lpstr>
      <vt:lpstr>Adopting CLAS</vt:lpstr>
      <vt:lpstr>Umbrella Policy</vt:lpstr>
      <vt:lpstr>Integration</vt:lpstr>
      <vt:lpstr>Example Policy Review Process</vt:lpstr>
      <vt:lpstr>Integrating CLAS</vt:lpstr>
      <vt:lpstr>New Policies</vt:lpstr>
      <vt:lpstr>Typical Elements of a Policy</vt:lpstr>
      <vt:lpstr>Typical Elements of a Policy</vt:lpstr>
      <vt:lpstr>Policy Revision Activity</vt:lpstr>
      <vt:lpstr>Integrating CLAS into Practice</vt:lpstr>
      <vt:lpstr>Slide 17</vt:lpstr>
      <vt:lpstr>Slide 18</vt:lpstr>
      <vt:lpstr>Slide 19</vt:lpstr>
    </vt:vector>
  </TitlesOfParts>
  <Company>Washington State Board of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State Board of Health</dc:title>
  <dc:creator>Washington State Board of Health</dc:creator>
  <cp:lastModifiedBy>Katie</cp:lastModifiedBy>
  <cp:revision>581</cp:revision>
  <cp:lastPrinted>2014-07-21T17:26:05Z</cp:lastPrinted>
  <dcterms:created xsi:type="dcterms:W3CDTF">2009-01-09T17:36:57Z</dcterms:created>
  <dcterms:modified xsi:type="dcterms:W3CDTF">2015-08-24T06:31:22Z</dcterms:modified>
</cp:coreProperties>
</file>